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83" r:id="rId3"/>
    <p:sldId id="271" r:id="rId4"/>
    <p:sldId id="285" r:id="rId5"/>
    <p:sldId id="287" r:id="rId6"/>
    <p:sldId id="289" r:id="rId7"/>
    <p:sldId id="291" r:id="rId8"/>
    <p:sldId id="292" r:id="rId9"/>
    <p:sldId id="293" r:id="rId10"/>
    <p:sldId id="294" r:id="rId11"/>
    <p:sldId id="304" r:id="rId12"/>
    <p:sldId id="309" r:id="rId13"/>
    <p:sldId id="310" r:id="rId14"/>
    <p:sldId id="311" r:id="rId15"/>
    <p:sldId id="290" r:id="rId16"/>
    <p:sldId id="305" r:id="rId17"/>
    <p:sldId id="288" r:id="rId18"/>
    <p:sldId id="312" r:id="rId19"/>
    <p:sldId id="296" r:id="rId20"/>
    <p:sldId id="313" r:id="rId21"/>
    <p:sldId id="297" r:id="rId22"/>
    <p:sldId id="314" r:id="rId23"/>
    <p:sldId id="298" r:id="rId24"/>
    <p:sldId id="315" r:id="rId25"/>
    <p:sldId id="303" r:id="rId26"/>
    <p:sldId id="299" r:id="rId27"/>
    <p:sldId id="300" r:id="rId28"/>
    <p:sldId id="301" r:id="rId29"/>
    <p:sldId id="28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4" d="100"/>
          <a:sy n="64" d="100"/>
        </p:scale>
        <p:origin x="-155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solidFill>
                  <a:prstClr val="black">
                    <a:tint val="75000"/>
                  </a:prstClr>
                </a:solidFill>
              </a:rPr>
              <a:pPr/>
              <a:t>6/9/2021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4964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solidFill>
                  <a:prstClr val="black">
                    <a:tint val="75000"/>
                  </a:prstClr>
                </a:solidFill>
              </a:rPr>
              <a:pPr/>
              <a:t>6/9/2021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4863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1"/>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solidFill>
                  <a:prstClr val="black">
                    <a:tint val="75000"/>
                  </a:prstClr>
                </a:solidFill>
              </a:rPr>
              <a:pPr/>
              <a:t>6/9/2021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5339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solidFill>
                  <a:prstClr val="black">
                    <a:tint val="75000"/>
                  </a:prstClr>
                </a:solidFill>
              </a:rPr>
              <a:pPr/>
              <a:t>6/9/2021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89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solidFill>
                  <a:prstClr val="black">
                    <a:tint val="75000"/>
                  </a:prstClr>
                </a:solidFill>
              </a:rPr>
              <a:pPr/>
              <a:t>6/9/2021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161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solidFill>
                  <a:prstClr val="black">
                    <a:tint val="75000"/>
                  </a:prstClr>
                </a:solidFill>
              </a:rPr>
              <a:pPr/>
              <a:t>6/9/2021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004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solidFill>
                  <a:prstClr val="black">
                    <a:tint val="75000"/>
                  </a:prstClr>
                </a:solidFill>
              </a:rPr>
              <a:pPr/>
              <a:t>6/9/2021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1722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solidFill>
                  <a:prstClr val="black">
                    <a:tint val="75000"/>
                  </a:prstClr>
                </a:solidFill>
              </a:rPr>
              <a:pPr/>
              <a:t>6/9/2021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33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solidFill>
                  <a:prstClr val="black">
                    <a:tint val="75000"/>
                  </a:prstClr>
                </a:solidFill>
              </a:rPr>
              <a:pPr/>
              <a:t>6/9/2021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41629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solidFill>
                  <a:prstClr val="black">
                    <a:tint val="75000"/>
                  </a:prstClr>
                </a:solidFill>
              </a:rPr>
              <a:pPr/>
              <a:t>6/9/2021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2915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solidFill>
                  <a:prstClr val="black">
                    <a:tint val="75000"/>
                  </a:prstClr>
                </a:solidFill>
              </a:rPr>
              <a:pPr/>
              <a:t>6/9/2021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415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29/10/1442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6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E68B29A6-AF6B-49BD-813C-0DBB07A6F925}" type="datetime1">
              <a:rPr lang="en-US" smtClean="0">
                <a:solidFill>
                  <a:prstClr val="black">
                    <a:tint val="75000"/>
                  </a:prstClr>
                </a:solidFill>
              </a:rPr>
              <a:pPr rtl="0"/>
              <a:t>6/9/2021</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6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6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61A0021-A31D-4EAF-ACC3-76B0558D70C5}"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111251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05168" y="1437316"/>
            <a:ext cx="863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400521" y="507772"/>
            <a:ext cx="6245299" cy="584775"/>
          </a:xfrm>
          <a:prstGeom prst="rect">
            <a:avLst/>
          </a:prstGeom>
        </p:spPr>
        <p:txBody>
          <a:bodyPr wrap="none">
            <a:spAutoFit/>
          </a:bodyPr>
          <a:lstStyle/>
          <a:p>
            <a:pPr algn="ctr" rtl="0"/>
            <a:r>
              <a:rPr lang="ar-IQ" sz="3200" b="1" dirty="0" smtClean="0">
                <a:solidFill>
                  <a:prstClr val="black"/>
                </a:solidFill>
              </a:rPr>
              <a:t> </a:t>
            </a:r>
            <a:r>
              <a:rPr lang="en-US" sz="3200" b="1" dirty="0" smtClean="0">
                <a:solidFill>
                  <a:prstClr val="black"/>
                </a:solidFill>
              </a:rPr>
              <a:t>Fundamentals of Nursing(1</a:t>
            </a:r>
            <a:r>
              <a:rPr lang="en-US" sz="3200" b="1" baseline="30000" dirty="0" smtClean="0">
                <a:solidFill>
                  <a:prstClr val="black"/>
                </a:solidFill>
              </a:rPr>
              <a:t>st</a:t>
            </a:r>
            <a:r>
              <a:rPr lang="en-US" sz="3200" b="1" dirty="0" smtClean="0">
                <a:solidFill>
                  <a:prstClr val="black"/>
                </a:solidFill>
              </a:rPr>
              <a:t> Stage)</a:t>
            </a:r>
            <a:endParaRPr lang="en-US" sz="3200" b="1" dirty="0">
              <a:solidFill>
                <a:prstClr val="black"/>
              </a:solidFill>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8" y="195296"/>
            <a:ext cx="861332"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4664DB9F-59BB-47A5-8080-662EED16E9E1}"/>
              </a:ext>
            </a:extLst>
          </p:cNvPr>
          <p:cNvSpPr/>
          <p:nvPr/>
        </p:nvSpPr>
        <p:spPr>
          <a:xfrm>
            <a:off x="3902299" y="1770091"/>
            <a:ext cx="5000630" cy="2766911"/>
          </a:xfrm>
          <a:prstGeom prst="rect">
            <a:avLst/>
          </a:prstGeom>
        </p:spPr>
        <p:txBody>
          <a:bodyPr wrap="square">
            <a:spAutoFit/>
          </a:bodyPr>
          <a:lstStyle/>
          <a:p>
            <a:pPr algn="ctr" rtl="0">
              <a:lnSpc>
                <a:spcPct val="150000"/>
              </a:lnSpc>
            </a:pPr>
            <a:r>
              <a:rPr lang="en-US" sz="4000" b="1" dirty="0" smtClean="0">
                <a:solidFill>
                  <a:prstClr val="black"/>
                </a:solidFill>
              </a:rPr>
              <a:t>Oxygen Therapy (Practice)</a:t>
            </a:r>
          </a:p>
          <a:p>
            <a:pPr algn="ctr" rtl="0">
              <a:lnSpc>
                <a:spcPct val="150000"/>
              </a:lnSpc>
            </a:pPr>
            <a:r>
              <a:rPr lang="en-US" sz="4000" b="1" dirty="0" smtClean="0">
                <a:solidFill>
                  <a:prstClr val="black"/>
                </a:solidFill>
              </a:rPr>
              <a:t>Lecture 5</a:t>
            </a:r>
            <a:endParaRPr lang="en-US" sz="4000" b="1" dirty="0">
              <a:solidFill>
                <a:prstClr val="black"/>
              </a:solidFill>
            </a:endParaRPr>
          </a:p>
        </p:txBody>
      </p:sp>
      <p:grpSp>
        <p:nvGrpSpPr>
          <p:cNvPr id="17" name="Group 16">
            <a:extLst>
              <a:ext uri="{FF2B5EF4-FFF2-40B4-BE49-F238E27FC236}">
                <a16:creationId xmlns:a16="http://schemas.microsoft.com/office/drawing/2014/main" xmlns="" id="{EF240524-FD1C-4D7A-81C5-EC549C440BAE}"/>
              </a:ext>
            </a:extLst>
          </p:cNvPr>
          <p:cNvGrpSpPr/>
          <p:nvPr/>
        </p:nvGrpSpPr>
        <p:grpSpPr>
          <a:xfrm>
            <a:off x="116891" y="6046034"/>
            <a:ext cx="8636000" cy="678269"/>
            <a:chOff x="155854" y="6231241"/>
            <a:chExt cx="11514666" cy="678269"/>
          </a:xfrm>
        </p:grpSpPr>
        <p:cxnSp>
          <p:nvCxnSpPr>
            <p:cNvPr id="19" name="Straight Connector 18">
              <a:extLst>
                <a:ext uri="{FF2B5EF4-FFF2-40B4-BE49-F238E27FC236}">
                  <a16:creationId xmlns:a16="http://schemas.microsoft.com/office/drawing/2014/main" xmlns="" id="{5BA06214-1B13-4837-BBC6-F80A38D6FFEB}"/>
                </a:ext>
              </a:extLst>
            </p:cNvPr>
            <p:cNvCxnSpPr/>
            <p:nvPr/>
          </p:nvCxnSpPr>
          <p:spPr>
            <a:xfrm flipH="1">
              <a:off x="155854" y="6231241"/>
              <a:ext cx="1151466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BBFDE99E-14D5-4903-9CE7-4F43A9CB7AB8}"/>
                </a:ext>
              </a:extLst>
            </p:cNvPr>
            <p:cNvSpPr/>
            <p:nvPr/>
          </p:nvSpPr>
          <p:spPr>
            <a:xfrm>
              <a:off x="155854" y="6263179"/>
              <a:ext cx="7908473" cy="646331"/>
            </a:xfrm>
            <a:prstGeom prst="rect">
              <a:avLst/>
            </a:prstGeom>
          </p:spPr>
          <p:txBody>
            <a:bodyPr wrap="square">
              <a:spAutoFit/>
            </a:bodyPr>
            <a:lstStyle/>
            <a:p>
              <a:pPr algn="l" rtl="0">
                <a:defRPr/>
              </a:pPr>
              <a:r>
                <a:rPr lang="en-GB" dirty="0" smtClean="0">
                  <a:solidFill>
                    <a:prstClr val="black"/>
                  </a:solidFill>
                </a:rPr>
                <a:t>University of </a:t>
              </a:r>
              <a:r>
                <a:rPr lang="en-GB" dirty="0" err="1" smtClean="0">
                  <a:solidFill>
                    <a:prstClr val="black"/>
                  </a:solidFill>
                </a:rPr>
                <a:t>Basrah</a:t>
              </a:r>
              <a:r>
                <a:rPr lang="en-GB" dirty="0" smtClean="0">
                  <a:solidFill>
                    <a:prstClr val="black"/>
                  </a:solidFill>
                </a:rPr>
                <a:t> –</a:t>
              </a:r>
              <a:r>
                <a:rPr lang="en-US" dirty="0" smtClean="0">
                  <a:solidFill>
                    <a:prstClr val="black"/>
                  </a:solidFill>
                </a:rPr>
                <a:t>College of Nursing </a:t>
              </a:r>
              <a:r>
                <a:rPr lang="en-GB" dirty="0" smtClean="0">
                  <a:solidFill>
                    <a:prstClr val="black"/>
                  </a:solidFill>
                </a:rPr>
                <a:t>– Fundamentals of Nursing Department </a:t>
              </a:r>
              <a:endParaRPr lang="en-GB" dirty="0">
                <a:solidFill>
                  <a:prstClr val="black"/>
                </a:solidFill>
              </a:endParaRPr>
            </a:p>
          </p:txBody>
        </p:sp>
      </p:grpSp>
      <p:sp>
        <p:nvSpPr>
          <p:cNvPr id="4" name="Rectangle 3">
            <a:extLst>
              <a:ext uri="{FF2B5EF4-FFF2-40B4-BE49-F238E27FC236}">
                <a16:creationId xmlns:a16="http://schemas.microsoft.com/office/drawing/2014/main" xmlns="" id="{8619569C-F51C-4D5F-9554-C9384EBEA533}"/>
              </a:ext>
            </a:extLst>
          </p:cNvPr>
          <p:cNvSpPr/>
          <p:nvPr/>
        </p:nvSpPr>
        <p:spPr>
          <a:xfrm>
            <a:off x="371645" y="1844518"/>
            <a:ext cx="3395293"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4800" dirty="0">
              <a:solidFill>
                <a:prstClr val="black"/>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8355" y="195296"/>
            <a:ext cx="1244574" cy="1128788"/>
          </a:xfrm>
          <a:prstGeom prst="rect">
            <a:avLst/>
          </a:prstGeom>
        </p:spPr>
      </p:pic>
      <p:sp>
        <p:nvSpPr>
          <p:cNvPr id="5" name="AutoShape 4" descr="How We give Intravenous Injection, (IV) - Sky is limi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solidFill>
                <a:prstClr val="black"/>
              </a:solidFill>
            </a:endParaRPr>
          </a:p>
        </p:txBody>
      </p:sp>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645" y="1844517"/>
            <a:ext cx="3395293" cy="3942821"/>
          </a:xfrm>
          <a:prstGeom prst="rect">
            <a:avLst/>
          </a:prstGeom>
        </p:spPr>
      </p:pic>
    </p:spTree>
    <p:extLst>
      <p:ext uri="{BB962C8B-B14F-4D97-AF65-F5344CB8AC3E}">
        <p14:creationId xmlns:p14="http://schemas.microsoft.com/office/powerpoint/2010/main" val="1332311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271712"/>
            <a:ext cx="6120680" cy="3749576"/>
          </a:xfrm>
          <a:prstGeom prst="rect">
            <a:avLst/>
          </a:prstGeom>
        </p:spPr>
      </p:pic>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Advantages</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lvl="0" algn="just" rtl="0">
              <a:lnSpc>
                <a:spcPct val="150000"/>
              </a:lnSpc>
              <a:buFont typeface="Wingdings" pitchFamily="2" charset="2"/>
              <a:buChar char="Ø"/>
              <a:tabLst>
                <a:tab pos="-228600" algn="l"/>
              </a:tabLst>
            </a:pPr>
            <a:r>
              <a:rPr lang="en-US" sz="8000" dirty="0" smtClean="0">
                <a:latin typeface="Cambria" pitchFamily="18" charset="0"/>
                <a:ea typeface="Calibri"/>
                <a:cs typeface="Arial"/>
              </a:rPr>
              <a:t>Safe</a:t>
            </a:r>
            <a:r>
              <a:rPr lang="en-US" sz="8000" dirty="0">
                <a:latin typeface="Cambria" pitchFamily="18" charset="0"/>
                <a:ea typeface="Calibri"/>
                <a:cs typeface="Arial"/>
              </a:rPr>
              <a:t> </a:t>
            </a:r>
            <a:r>
              <a:rPr lang="en-US" sz="8000" dirty="0" smtClean="0">
                <a:latin typeface="Cambria" pitchFamily="18" charset="0"/>
                <a:ea typeface="Calibri"/>
                <a:cs typeface="Arial"/>
              </a:rPr>
              <a:t>and simple</a:t>
            </a:r>
          </a:p>
          <a:p>
            <a:pPr lvl="0" algn="just" rtl="0">
              <a:lnSpc>
                <a:spcPct val="150000"/>
              </a:lnSpc>
              <a:buFont typeface="Wingdings" pitchFamily="2" charset="2"/>
              <a:buChar char="Ø"/>
              <a:tabLst>
                <a:tab pos="-228600" algn="l"/>
              </a:tabLst>
            </a:pPr>
            <a:r>
              <a:rPr lang="en-US" sz="8000" dirty="0" smtClean="0">
                <a:latin typeface="Cambria" pitchFamily="18" charset="0"/>
                <a:ea typeface="Calibri"/>
                <a:cs typeface="Arial"/>
              </a:rPr>
              <a:t> Easily tolerated</a:t>
            </a:r>
          </a:p>
          <a:p>
            <a:pPr lvl="0" algn="just" rtl="0">
              <a:lnSpc>
                <a:spcPct val="150000"/>
              </a:lnSpc>
              <a:buFont typeface="Wingdings" pitchFamily="2" charset="2"/>
              <a:buChar char="Ø"/>
              <a:tabLst>
                <a:tab pos="-228600" algn="l"/>
              </a:tabLst>
            </a:pPr>
            <a:r>
              <a:rPr lang="en-US" sz="8000" dirty="0" smtClean="0">
                <a:latin typeface="Cambria" pitchFamily="18" charset="0"/>
                <a:ea typeface="Calibri"/>
                <a:cs typeface="Arial"/>
              </a:rPr>
              <a:t>Allowing patient to eat, speak, and  drink </a:t>
            </a:r>
          </a:p>
          <a:p>
            <a:pPr lvl="0" algn="just" rtl="0">
              <a:lnSpc>
                <a:spcPct val="150000"/>
              </a:lnSpc>
              <a:buFont typeface="Wingdings" pitchFamily="2" charset="2"/>
              <a:buChar char="Ø"/>
              <a:tabLst>
                <a:tab pos="-228600" algn="l"/>
              </a:tabLst>
            </a:pPr>
            <a:r>
              <a:rPr lang="en-US" sz="8000" dirty="0" smtClean="0">
                <a:latin typeface="Cambria" pitchFamily="18" charset="0"/>
                <a:ea typeface="Calibri"/>
                <a:cs typeface="Arial"/>
              </a:rPr>
              <a:t>Inexpensive and disposable</a:t>
            </a:r>
          </a:p>
          <a:p>
            <a:pPr marL="0" lvl="0" indent="0" algn="just" rtl="0">
              <a:lnSpc>
                <a:spcPct val="150000"/>
              </a:lnSpc>
              <a:buNone/>
              <a:tabLst>
                <a:tab pos="-228600" algn="l"/>
              </a:tabLst>
            </a:pPr>
            <a:endParaRPr lang="en-US" sz="8000" dirty="0">
              <a:latin typeface="Cambria" pitchFamily="18" charset="0"/>
              <a:ea typeface="Calibri"/>
              <a:cs typeface="Arial"/>
            </a:endParaRPr>
          </a:p>
        </p:txBody>
      </p:sp>
    </p:spTree>
    <p:extLst>
      <p:ext uri="{BB962C8B-B14F-4D97-AF65-F5344CB8AC3E}">
        <p14:creationId xmlns:p14="http://schemas.microsoft.com/office/powerpoint/2010/main" val="2460813342"/>
      </p:ext>
    </p:extLst>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Disadvantages</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lvl="0" algn="just" rtl="0">
              <a:lnSpc>
                <a:spcPct val="150000"/>
              </a:lnSpc>
              <a:buFont typeface="Wingdings" pitchFamily="2" charset="2"/>
              <a:buChar char="Ø"/>
              <a:tabLst>
                <a:tab pos="-228600" algn="l"/>
              </a:tabLst>
            </a:pPr>
            <a:r>
              <a:rPr lang="en-US" sz="8000" dirty="0">
                <a:latin typeface="Cambria" pitchFamily="18" charset="0"/>
                <a:ea typeface="Calibri"/>
                <a:cs typeface="Arial"/>
              </a:rPr>
              <a:t>Drying to mucous membranes Can dislodge </a:t>
            </a:r>
            <a:r>
              <a:rPr lang="en-US" sz="8000" dirty="0" smtClean="0">
                <a:latin typeface="Cambria" pitchFamily="18" charset="0"/>
                <a:ea typeface="Calibri"/>
                <a:cs typeface="Arial"/>
              </a:rPr>
              <a:t>easily</a:t>
            </a:r>
          </a:p>
          <a:p>
            <a:pPr lvl="0" algn="just" rtl="0">
              <a:lnSpc>
                <a:spcPct val="150000"/>
              </a:lnSpc>
              <a:buFont typeface="Wingdings" pitchFamily="2" charset="2"/>
              <a:buChar char="Ø"/>
              <a:tabLst>
                <a:tab pos="-228600" algn="l"/>
              </a:tabLst>
            </a:pPr>
            <a:r>
              <a:rPr lang="en-US" sz="8000" dirty="0" smtClean="0">
                <a:latin typeface="Cambria" pitchFamily="18" charset="0"/>
                <a:ea typeface="Calibri"/>
                <a:cs typeface="Arial"/>
              </a:rPr>
              <a:t> </a:t>
            </a:r>
            <a:r>
              <a:rPr lang="en-US" sz="8000" dirty="0">
                <a:latin typeface="Cambria" pitchFamily="18" charset="0"/>
                <a:ea typeface="Calibri"/>
                <a:cs typeface="Arial"/>
              </a:rPr>
              <a:t>May cause skin irritation or breakdown </a:t>
            </a:r>
            <a:endParaRPr lang="en-US" sz="8000" dirty="0" smtClean="0">
              <a:latin typeface="Cambria" pitchFamily="18" charset="0"/>
              <a:ea typeface="Calibri"/>
              <a:cs typeface="Arial"/>
            </a:endParaRPr>
          </a:p>
          <a:p>
            <a:pPr lvl="0" algn="just" rtl="0">
              <a:lnSpc>
                <a:spcPct val="150000"/>
              </a:lnSpc>
              <a:buFont typeface="Wingdings" pitchFamily="2" charset="2"/>
              <a:buChar char="Ø"/>
              <a:tabLst>
                <a:tab pos="-228600" algn="l"/>
              </a:tabLst>
            </a:pPr>
            <a:r>
              <a:rPr lang="en-US" sz="8000" dirty="0" smtClean="0">
                <a:latin typeface="Cambria" pitchFamily="18" charset="0"/>
                <a:ea typeface="Calibri"/>
                <a:cs typeface="Arial"/>
              </a:rPr>
              <a:t>Patient’s</a:t>
            </a:r>
            <a:r>
              <a:rPr lang="en-US" sz="8000" dirty="0">
                <a:latin typeface="Cambria" pitchFamily="18" charset="0"/>
                <a:ea typeface="Calibri"/>
                <a:cs typeface="Arial"/>
              </a:rPr>
              <a:t> breathing pattern will affect exact  </a:t>
            </a:r>
            <a:r>
              <a:rPr lang="en-US" sz="8000" dirty="0" smtClean="0">
                <a:latin typeface="Cambria" pitchFamily="18" charset="0"/>
                <a:ea typeface="Calibri"/>
                <a:cs typeface="Arial"/>
              </a:rPr>
              <a:t>FiO2</a:t>
            </a:r>
            <a:endParaRPr lang="en-US" sz="8000" dirty="0">
              <a:latin typeface="Cambria" pitchFamily="18" charset="0"/>
              <a:ea typeface="Calibri"/>
              <a:cs typeface="Arial"/>
            </a:endParaRPr>
          </a:p>
        </p:txBody>
      </p:sp>
    </p:spTree>
    <p:extLst>
      <p:ext uri="{BB962C8B-B14F-4D97-AF65-F5344CB8AC3E}">
        <p14:creationId xmlns:p14="http://schemas.microsoft.com/office/powerpoint/2010/main" val="2484358007"/>
      </p:ext>
    </p:extLst>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819" y="21358"/>
            <a:ext cx="9144000" cy="1643050"/>
          </a:xfrm>
        </p:spPr>
        <p:style>
          <a:lnRef idx="2">
            <a:schemeClr val="accent2"/>
          </a:lnRef>
          <a:fillRef idx="1">
            <a:schemeClr val="lt1"/>
          </a:fillRef>
          <a:effectRef idx="0">
            <a:schemeClr val="accent2"/>
          </a:effectRef>
          <a:fontRef idx="minor">
            <a:schemeClr val="dk1"/>
          </a:fontRef>
        </p:style>
        <p:txBody>
          <a:bodyPr/>
          <a:lstStyle/>
          <a:p>
            <a:pPr rtl="0"/>
            <a:r>
              <a:rPr lang="en-US" b="1" u="sng" dirty="0">
                <a:solidFill>
                  <a:prstClr val="black"/>
                </a:solidFill>
                <a:latin typeface="Cambria" pitchFamily="18" charset="0"/>
              </a:rPr>
              <a:t>2- Oxygen Mask</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rtl="0">
              <a:buNone/>
            </a:pPr>
            <a:r>
              <a:rPr lang="en-US" b="1" u="sng" dirty="0">
                <a:latin typeface="Cambria" pitchFamily="18" charset="0"/>
              </a:rPr>
              <a:t>Advantages</a:t>
            </a:r>
            <a:endParaRPr lang="ar-IQ" b="1" u="sng" dirty="0">
              <a:latin typeface="Cambria" pitchFamily="18" charset="0"/>
            </a:endParaRPr>
          </a:p>
          <a:p>
            <a:pPr marL="0" indent="0" algn="l" rtl="0">
              <a:buNone/>
            </a:pPr>
            <a:endParaRPr lang="en-US" dirty="0" smtClean="0">
              <a:latin typeface="Cambria" pitchFamily="18" charset="0"/>
            </a:endParaRPr>
          </a:p>
          <a:p>
            <a:pPr algn="l" rtl="0">
              <a:buFont typeface="Wingdings" pitchFamily="2" charset="2"/>
              <a:buChar char="Ø"/>
            </a:pPr>
            <a:r>
              <a:rPr lang="en-US" dirty="0">
                <a:latin typeface="Cambria" pitchFamily="18" charset="0"/>
              </a:rPr>
              <a:t>Can help to provide humidified </a:t>
            </a:r>
            <a:r>
              <a:rPr lang="en-US" dirty="0" smtClean="0">
                <a:latin typeface="Cambria" pitchFamily="18" charset="0"/>
              </a:rPr>
              <a:t>O2.</a:t>
            </a:r>
          </a:p>
          <a:p>
            <a:pPr marL="0" indent="0" algn="l" rtl="0">
              <a:buNone/>
            </a:pPr>
            <a:endParaRPr lang="en-US" dirty="0">
              <a:latin typeface="Cambria" pitchFamily="18" charset="0"/>
            </a:endParaRPr>
          </a:p>
          <a:p>
            <a:pPr marL="0" indent="0" algn="ctr" rtl="0">
              <a:buNone/>
            </a:pPr>
            <a:r>
              <a:rPr lang="en-US" b="1" u="sng" dirty="0" smtClean="0">
                <a:latin typeface="Cambria" pitchFamily="18" charset="0"/>
              </a:rPr>
              <a:t>Disadvantages </a:t>
            </a:r>
          </a:p>
          <a:p>
            <a:pPr algn="l" rtl="0">
              <a:buFont typeface="Wingdings" pitchFamily="2" charset="2"/>
              <a:buChar char="Ø"/>
            </a:pPr>
            <a:r>
              <a:rPr lang="en-US" dirty="0" smtClean="0">
                <a:latin typeface="Cambria" pitchFamily="18" charset="0"/>
              </a:rPr>
              <a:t>increased</a:t>
            </a:r>
            <a:r>
              <a:rPr lang="en-US" dirty="0">
                <a:latin typeface="Cambria" pitchFamily="18" charset="0"/>
              </a:rPr>
              <a:t> levels of  humidification may irritate skin </a:t>
            </a:r>
            <a:endParaRPr lang="en-US" dirty="0" smtClean="0">
              <a:latin typeface="Cambria" pitchFamily="18" charset="0"/>
            </a:endParaRPr>
          </a:p>
          <a:p>
            <a:pPr algn="l" rtl="0">
              <a:buFont typeface="Wingdings" pitchFamily="2" charset="2"/>
              <a:buChar char="Ø"/>
            </a:pPr>
            <a:r>
              <a:rPr lang="en-US" dirty="0" smtClean="0">
                <a:latin typeface="Cambria" pitchFamily="18" charset="0"/>
              </a:rPr>
              <a:t>Interferes</a:t>
            </a:r>
            <a:r>
              <a:rPr lang="en-US" dirty="0">
                <a:latin typeface="Cambria" pitchFamily="18" charset="0"/>
              </a:rPr>
              <a:t> with eating and talking </a:t>
            </a:r>
            <a:endParaRPr lang="ar-IQ" dirty="0">
              <a:latin typeface="Cambria" pitchFamily="18" charset="0"/>
            </a:endParaRPr>
          </a:p>
        </p:txBody>
      </p:sp>
    </p:spTree>
    <p:extLst>
      <p:ext uri="{BB962C8B-B14F-4D97-AF65-F5344CB8AC3E}">
        <p14:creationId xmlns:p14="http://schemas.microsoft.com/office/powerpoint/2010/main" val="2990697658"/>
      </p:ext>
    </p:extLst>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pPr marL="571500" indent="-571500" rtl="0">
              <a:buFont typeface="Wingdings" pitchFamily="2" charset="2"/>
              <a:buChar char="Ø"/>
            </a:pPr>
            <a:r>
              <a:rPr lang="en-US" b="1" dirty="0">
                <a:latin typeface="Cambria" pitchFamily="18" charset="0"/>
              </a:rPr>
              <a:t>The simple face </a:t>
            </a:r>
            <a:r>
              <a:rPr lang="en-US" b="1" dirty="0" smtClean="0">
                <a:latin typeface="Cambria" pitchFamily="18" charset="0"/>
              </a:rPr>
              <a:t>mask</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Autofit/>
          </a:bodyPr>
          <a:lstStyle/>
          <a:p>
            <a:pPr marL="0" indent="0" algn="l" rtl="0">
              <a:buNone/>
            </a:pPr>
            <a:r>
              <a:rPr lang="en-US" sz="3600" dirty="0" smtClean="0">
                <a:latin typeface="Cambria" pitchFamily="18" charset="0"/>
              </a:rPr>
              <a:t>It is used </a:t>
            </a:r>
            <a:r>
              <a:rPr lang="en-US" sz="3600" dirty="0">
                <a:latin typeface="Cambria" pitchFamily="18" charset="0"/>
              </a:rPr>
              <a:t>for short-term oxygen therapy. It fits loosely and delivers oxygen concentrations from 40% to 60%. The mask is contraindicated for patients with carbon dioxide retention because it makes the retention worse. The percentage of oxygen delivered with a simple face mask depends on the liter flow and depth of </a:t>
            </a:r>
            <a:r>
              <a:rPr lang="en-US" sz="3600" dirty="0" smtClean="0">
                <a:latin typeface="Cambria" pitchFamily="18" charset="0"/>
              </a:rPr>
              <a:t>respirations.</a:t>
            </a:r>
            <a:endParaRPr lang="ar-IQ" sz="1200"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988840"/>
            <a:ext cx="5544616" cy="3960440"/>
          </a:xfrm>
          <a:prstGeom prst="rect">
            <a:avLst/>
          </a:prstGeom>
        </p:spPr>
      </p:pic>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normAutofit/>
          </a:bodyPr>
          <a:lstStyle/>
          <a:p>
            <a:pPr marL="742950" indent="-742950" rtl="0">
              <a:buFont typeface="Wingdings" pitchFamily="2" charset="2"/>
              <a:buChar char="Ø"/>
            </a:pPr>
            <a:r>
              <a:rPr lang="en-US" b="1" dirty="0">
                <a:latin typeface="Cambria" pitchFamily="18" charset="0"/>
              </a:rPr>
              <a:t>A plastic face mask with a reservoir </a:t>
            </a:r>
            <a:r>
              <a:rPr lang="en-US" b="1" dirty="0" smtClean="0">
                <a:latin typeface="Cambria" pitchFamily="18" charset="0"/>
              </a:rPr>
              <a:t>bag</a:t>
            </a:r>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marL="0" indent="0" algn="l" rtl="0">
              <a:buNone/>
            </a:pPr>
            <a:endParaRPr lang="en-US" dirty="0" smtClean="0"/>
          </a:p>
          <a:p>
            <a:pPr marL="0" indent="0" algn="l" rtl="0">
              <a:buNone/>
            </a:pPr>
            <a:r>
              <a:rPr lang="en-US" dirty="0">
                <a:latin typeface="Cambria" pitchFamily="18" charset="0"/>
              </a:rPr>
              <a:t>T</a:t>
            </a:r>
            <a:r>
              <a:rPr lang="en-US" dirty="0" smtClean="0">
                <a:latin typeface="Cambria" pitchFamily="18" charset="0"/>
              </a:rPr>
              <a:t>he </a:t>
            </a:r>
            <a:r>
              <a:rPr lang="en-US" dirty="0">
                <a:latin typeface="Cambria" pitchFamily="18" charset="0"/>
              </a:rPr>
              <a:t>plastic face mask with a reservoir bag delivers 60% to 90% oxygen at appropriate flow </a:t>
            </a:r>
            <a:r>
              <a:rPr lang="en-US" dirty="0" smtClean="0">
                <a:latin typeface="Cambria" pitchFamily="18" charset="0"/>
              </a:rPr>
              <a:t>rates. This </a:t>
            </a:r>
            <a:r>
              <a:rPr lang="en-US" dirty="0">
                <a:latin typeface="Cambria" pitchFamily="18" charset="0"/>
              </a:rPr>
              <a:t>oxygen mask maintains a high-concentration oxygen supply in the reservoir bag. Frequently inspect the bag to make sure that it is fully inflated. If it is not fully inflated, the patient breathes in large amounts of exhaled carbon dioxide. </a:t>
            </a:r>
          </a:p>
          <a:p>
            <a:pPr marL="0" indent="0" algn="l" rtl="0">
              <a:buNone/>
            </a:pPr>
            <a:endParaRPr lang="en-US" dirty="0"/>
          </a:p>
          <a:p>
            <a:pPr algn="l" rtl="0">
              <a:buFont typeface="Wingdings" pitchFamily="2" charset="2"/>
              <a:buChar char="Ø"/>
            </a:pPr>
            <a:endParaRPr lang="en-US" dirty="0" smtClean="0"/>
          </a:p>
          <a:p>
            <a:pPr algn="l" rtl="0">
              <a:buFont typeface="Wingdings" pitchFamily="2" charset="2"/>
              <a:buChar char="Ø"/>
            </a:pPr>
            <a:endParaRPr lang="en-US" dirty="0" smtClean="0"/>
          </a:p>
          <a:p>
            <a:pPr algn="l" rtl="0">
              <a:buFont typeface="Wingdings" pitchFamily="2" charset="2"/>
              <a:buChar char="Ø"/>
            </a:pPr>
            <a:endParaRPr lang="ar-IQ" dirty="0"/>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7" y="2671762"/>
            <a:ext cx="6624736" cy="2845470"/>
          </a:xfrm>
          <a:prstGeom prst="rect">
            <a:avLst/>
          </a:prstGeom>
        </p:spPr>
      </p:pic>
    </p:spTree>
    <p:extLst>
      <p:ext uri="{BB962C8B-B14F-4D97-AF65-F5344CB8AC3E}">
        <p14:creationId xmlns:p14="http://schemas.microsoft.com/office/powerpoint/2010/main" val="1119523095"/>
      </p:ext>
    </p:extLst>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pPr marL="571500" indent="-571500" rtl="0">
              <a:buFont typeface="Wingdings" pitchFamily="2" charset="2"/>
              <a:buChar char="Ø"/>
            </a:pPr>
            <a:r>
              <a:rPr lang="en-US" b="1" dirty="0" err="1">
                <a:latin typeface="Cambria" pitchFamily="18" charset="0"/>
              </a:rPr>
              <a:t>Venturi</a:t>
            </a:r>
            <a:r>
              <a:rPr lang="en-US" b="1" dirty="0">
                <a:latin typeface="Cambria" pitchFamily="18" charset="0"/>
              </a:rPr>
              <a:t> mask </a:t>
            </a:r>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rtl="0">
              <a:buNone/>
            </a:pPr>
            <a:endParaRPr lang="en-US" dirty="0">
              <a:latin typeface="Cambria" pitchFamily="18" charset="0"/>
            </a:endParaRPr>
          </a:p>
          <a:p>
            <a:pPr marL="0" indent="0" algn="l" rtl="0">
              <a:buNone/>
            </a:pPr>
            <a:r>
              <a:rPr lang="en-US" dirty="0" smtClean="0">
                <a:latin typeface="Cambria" pitchFamily="18" charset="0"/>
              </a:rPr>
              <a:t>is </a:t>
            </a:r>
            <a:r>
              <a:rPr lang="en-US" dirty="0">
                <a:latin typeface="Cambria" pitchFamily="18" charset="0"/>
              </a:rPr>
              <a:t>a cone-shaped high-flow device with entrainment ports of various sizes at the base of the </a:t>
            </a:r>
            <a:r>
              <a:rPr lang="en-US" dirty="0" smtClean="0">
                <a:latin typeface="Cambria" pitchFamily="18" charset="0"/>
              </a:rPr>
              <a:t>mask. The </a:t>
            </a:r>
            <a:r>
              <a:rPr lang="en-US" dirty="0">
                <a:latin typeface="Cambria" pitchFamily="18" charset="0"/>
              </a:rPr>
              <a:t>entrainment ports adjust to permit regulation of FiO2 from 24% to 60%. This mask is useful because it delivers a more precise concentration of oxygen to a </a:t>
            </a:r>
            <a:r>
              <a:rPr lang="en-US" dirty="0" smtClean="0">
                <a:latin typeface="Cambria" pitchFamily="18" charset="0"/>
              </a:rPr>
              <a:t>patient.</a:t>
            </a:r>
            <a:endParaRPr lang="en-US" dirty="0">
              <a:latin typeface="Cambria" pitchFamily="18" charset="0"/>
            </a:endParaRPr>
          </a:p>
          <a:p>
            <a:pPr algn="l" rtl="0"/>
            <a:endParaRPr lang="en-US" dirty="0">
              <a:latin typeface="Cambria" pitchFamily="18" charset="0"/>
            </a:endParaRPr>
          </a:p>
          <a:p>
            <a:pPr algn="l" rtl="0"/>
            <a:endParaRPr lang="en-US" dirty="0">
              <a:latin typeface="Cambria" pitchFamily="18" charset="0"/>
            </a:endParaRPr>
          </a:p>
          <a:p>
            <a:pPr algn="l" rtl="0"/>
            <a:endParaRPr lang="en-US" dirty="0">
              <a:latin typeface="Cambria" pitchFamily="18" charset="0"/>
            </a:endParaRPr>
          </a:p>
          <a:p>
            <a:pPr algn="l" rtl="0"/>
            <a:endParaRPr lang="en-US" dirty="0" smtClean="0">
              <a:latin typeface="Cambria" pitchFamily="18" charset="0"/>
            </a:endParaRPr>
          </a:p>
          <a:p>
            <a:pPr algn="l" rtl="0"/>
            <a:endParaRPr lang="en-US" dirty="0" smtClean="0">
              <a:latin typeface="Cambria" pitchFamily="18" charset="0"/>
            </a:endParaRPr>
          </a:p>
          <a:p>
            <a:pPr algn="l" rtl="0"/>
            <a:endParaRPr lang="en-US" dirty="0" smtClean="0">
              <a:latin typeface="Cambria" pitchFamily="18" charset="0"/>
            </a:endParaRPr>
          </a:p>
          <a:p>
            <a:pPr algn="l" rtl="0"/>
            <a:endParaRPr lang="ar-IQ"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571750"/>
            <a:ext cx="6768752" cy="3089498"/>
          </a:xfrm>
          <a:prstGeom prst="rect">
            <a:avLst/>
          </a:prstGeom>
        </p:spPr>
      </p:pic>
    </p:spTree>
    <p:extLst>
      <p:ext uri="{BB962C8B-B14F-4D97-AF65-F5344CB8AC3E}">
        <p14:creationId xmlns:p14="http://schemas.microsoft.com/office/powerpoint/2010/main" val="991736511"/>
      </p:ext>
    </p:extLst>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Introduction </a:t>
            </a:r>
            <a:endParaRPr lang="ar-IQ" b="1" u="sng" dirty="0">
              <a:latin typeface="Cambria" pitchFamily="18" charset="0"/>
            </a:endParaRPr>
          </a:p>
        </p:txBody>
      </p:sp>
      <p:sp>
        <p:nvSpPr>
          <p:cNvPr id="3" name="عنصر نائب للمحتوى 2"/>
          <p:cNvSpPr>
            <a:spLocks noGrp="1"/>
          </p:cNvSpPr>
          <p:nvPr>
            <p:ph idx="1"/>
          </p:nvPr>
        </p:nvSpPr>
        <p:spPr>
          <a:xfrm>
            <a:off x="0" y="1124744"/>
            <a:ext cx="9144000" cy="5733256"/>
          </a:xfrm>
        </p:spPr>
        <p:style>
          <a:lnRef idx="2">
            <a:schemeClr val="accent1"/>
          </a:lnRef>
          <a:fillRef idx="1">
            <a:schemeClr val="lt1"/>
          </a:fillRef>
          <a:effectRef idx="0">
            <a:schemeClr val="accent1"/>
          </a:effectRef>
          <a:fontRef idx="minor">
            <a:schemeClr val="dk1"/>
          </a:fontRef>
        </p:style>
        <p:txBody>
          <a:bodyPr>
            <a:noAutofit/>
          </a:bodyPr>
          <a:lstStyle/>
          <a:p>
            <a:pPr algn="l" rtl="0">
              <a:buNone/>
            </a:pPr>
            <a:r>
              <a:rPr lang="en-US" u="sng" dirty="0" smtClean="0">
                <a:latin typeface="Cambria" pitchFamily="18" charset="0"/>
                <a:cs typeface="+mj-cs"/>
              </a:rPr>
              <a:t>Oxygen:</a:t>
            </a:r>
            <a:r>
              <a:rPr lang="en-US" dirty="0" smtClean="0">
                <a:latin typeface="Cambria" pitchFamily="18" charset="0"/>
                <a:cs typeface="+mj-cs"/>
              </a:rPr>
              <a:t>  </a:t>
            </a:r>
            <a:r>
              <a:rPr lang="en-US" dirty="0">
                <a:latin typeface="Cambria" pitchFamily="18" charset="0"/>
                <a:cs typeface="+mj-cs"/>
              </a:rPr>
              <a:t>a gas found in the air we breathe, is necessary for human life, which constitutes 21% of normal air , is a tasteless, odorless, and colorless gas. </a:t>
            </a:r>
            <a:endParaRPr lang="en-US" dirty="0" smtClean="0">
              <a:latin typeface="Cambria" pitchFamily="18" charset="0"/>
              <a:cs typeface="+mj-cs"/>
            </a:endParaRPr>
          </a:p>
          <a:p>
            <a:pPr algn="l" rtl="0">
              <a:buNone/>
            </a:pPr>
            <a:r>
              <a:rPr lang="en-US" dirty="0" smtClean="0">
                <a:latin typeface="Cambria" pitchFamily="18" charset="0"/>
                <a:cs typeface="+mj-cs"/>
              </a:rPr>
              <a:t>Some </a:t>
            </a:r>
            <a:r>
              <a:rPr lang="en-US" dirty="0">
                <a:latin typeface="Cambria" pitchFamily="18" charset="0"/>
                <a:cs typeface="+mj-cs"/>
              </a:rPr>
              <a:t>people with breathing disorders can’t get enough oxygen naturally. They may need supplemental oxygen, or </a:t>
            </a:r>
            <a:r>
              <a:rPr lang="en-US" u="sng" dirty="0">
                <a:latin typeface="Cambria" pitchFamily="18" charset="0"/>
                <a:cs typeface="+mj-cs"/>
              </a:rPr>
              <a:t>oxygen therapy</a:t>
            </a:r>
            <a:r>
              <a:rPr lang="en-US" dirty="0">
                <a:latin typeface="Cambria" pitchFamily="18" charset="0"/>
                <a:cs typeface="+mj-cs"/>
              </a:rPr>
              <a:t>. People who receive oxygen therapy often see improved energy levels, improved sleep, and an overall better quality of life.</a:t>
            </a:r>
          </a:p>
          <a:p>
            <a:pPr algn="l" rtl="0">
              <a:buNone/>
            </a:pPr>
            <a:r>
              <a:rPr lang="en-US" dirty="0" smtClean="0">
                <a:latin typeface="Cambria" pitchFamily="18" charset="0"/>
                <a:cs typeface="+mj-cs"/>
              </a:rPr>
              <a:t> </a:t>
            </a:r>
          </a:p>
          <a:p>
            <a:pPr algn="l" rtl="0"/>
            <a:endParaRPr lang="en-US" sz="1100" dirty="0" smtClean="0">
              <a:latin typeface="Cambria" pitchFamily="18" charset="0"/>
              <a:cs typeface="+mj-cs"/>
            </a:endParaRPr>
          </a:p>
          <a:p>
            <a:pPr algn="l" rtl="0"/>
            <a:endParaRPr lang="en-US" sz="1100" dirty="0" smtClean="0">
              <a:latin typeface="Cambria" pitchFamily="18" charset="0"/>
              <a:cs typeface="+mj-cs"/>
            </a:endParaRPr>
          </a:p>
          <a:p>
            <a:pPr algn="l" rtl="0"/>
            <a:endParaRPr lang="en-US" sz="1100" dirty="0" smtClean="0">
              <a:latin typeface="Cambria" pitchFamily="18" charset="0"/>
              <a:cs typeface="+mj-cs"/>
            </a:endParaRPr>
          </a:p>
          <a:p>
            <a:pPr algn="l" rtl="0"/>
            <a:endParaRPr lang="ar-IQ" sz="1100" dirty="0">
              <a:latin typeface="Cambria" pitchFamily="18" charset="0"/>
              <a:cs typeface="+mj-cs"/>
            </a:endParaRPr>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pPr marL="742950" indent="-742950" rtl="0">
              <a:buFont typeface="Wingdings" pitchFamily="2" charset="2"/>
              <a:buChar char="Ø"/>
            </a:pPr>
            <a:r>
              <a:rPr lang="en-US" b="1" dirty="0">
                <a:latin typeface="Cambria" pitchFamily="18" charset="0"/>
              </a:rPr>
              <a:t> The face </a:t>
            </a:r>
            <a:r>
              <a:rPr lang="en-US" b="1" dirty="0" smtClean="0">
                <a:latin typeface="Cambria" pitchFamily="18" charset="0"/>
              </a:rPr>
              <a:t>tent</a:t>
            </a:r>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lgn="l" rtl="0">
              <a:buNone/>
            </a:pPr>
            <a:endParaRPr lang="en-US" sz="9600" dirty="0">
              <a:latin typeface="Cambria" pitchFamily="18" charset="0"/>
            </a:endParaRPr>
          </a:p>
          <a:p>
            <a:pPr algn="l" rtl="0">
              <a:buNone/>
            </a:pPr>
            <a:r>
              <a:rPr lang="en-US" sz="9600" dirty="0" smtClean="0">
                <a:latin typeface="Cambria" pitchFamily="18" charset="0"/>
              </a:rPr>
              <a:t> </a:t>
            </a:r>
            <a:r>
              <a:rPr lang="en-US" sz="9600" dirty="0">
                <a:latin typeface="Cambria" pitchFamily="18" charset="0"/>
              </a:rPr>
              <a:t>is a </a:t>
            </a:r>
            <a:r>
              <a:rPr lang="en-US" sz="9600" dirty="0" smtClean="0">
                <a:latin typeface="Cambria" pitchFamily="18" charset="0"/>
              </a:rPr>
              <a:t>shield like </a:t>
            </a:r>
            <a:r>
              <a:rPr lang="en-US" sz="9600" dirty="0">
                <a:latin typeface="Cambria" pitchFamily="18" charset="0"/>
              </a:rPr>
              <a:t>device that fits under a patient’s chin and sweeps around the face </a:t>
            </a:r>
            <a:r>
              <a:rPr lang="en-US" sz="9600" dirty="0" smtClean="0">
                <a:latin typeface="Cambria" pitchFamily="18" charset="0"/>
              </a:rPr>
              <a:t>.It </a:t>
            </a:r>
            <a:r>
              <a:rPr lang="en-US" sz="9600" dirty="0">
                <a:latin typeface="Cambria" pitchFamily="18" charset="0"/>
              </a:rPr>
              <a:t>is used primarily for humidification and for oxygen only when a patient cannot or will not tolerate a tight-fitting mask. Because it is so close to a patient’s face, there is no way to estimate how much oxygen is delivered to him or her. </a:t>
            </a:r>
            <a:endParaRPr lang="en-US" sz="9600" dirty="0" smtClean="0">
              <a:latin typeface="Cambria" pitchFamily="18" charset="0"/>
            </a:endParaRPr>
          </a:p>
          <a:p>
            <a:pPr algn="l" rtl="0"/>
            <a:endParaRPr lang="en-US" dirty="0" smtClean="0">
              <a:latin typeface="Cambria" pitchFamily="18" charset="0"/>
            </a:endParaRPr>
          </a:p>
          <a:p>
            <a:pPr algn="l" rtl="0"/>
            <a:endParaRPr lang="en-US" dirty="0" smtClean="0">
              <a:latin typeface="Cambria" pitchFamily="18" charset="0"/>
            </a:endParaRPr>
          </a:p>
          <a:p>
            <a:pPr algn="l" rtl="0"/>
            <a:endParaRPr lang="en-US" dirty="0" smtClean="0">
              <a:latin typeface="Cambria" pitchFamily="18" charset="0"/>
            </a:endParaRPr>
          </a:p>
          <a:p>
            <a:pPr algn="l" rtl="0"/>
            <a:endParaRPr lang="ar-IQ"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348880"/>
            <a:ext cx="6192688" cy="3838154"/>
          </a:xfrm>
          <a:prstGeom prst="rect">
            <a:avLst/>
          </a:prstGeom>
        </p:spPr>
      </p:pic>
    </p:spTree>
    <p:extLst>
      <p:ext uri="{BB962C8B-B14F-4D97-AF65-F5344CB8AC3E}">
        <p14:creationId xmlns:p14="http://schemas.microsoft.com/office/powerpoint/2010/main" val="1475736345"/>
      </p:ext>
    </p:extLst>
  </p:cSld>
  <p:clrMapOvr>
    <a:masterClrMapping/>
  </p:clrMapOvr>
  <p:transition>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pPr marL="571500" indent="-571500" rtl="0">
              <a:buFont typeface="Wingdings" pitchFamily="2" charset="2"/>
              <a:buChar char="Ø"/>
            </a:pPr>
            <a:r>
              <a:rPr lang="en-US" dirty="0" smtClean="0">
                <a:latin typeface="Cambria" pitchFamily="18" charset="0"/>
              </a:rPr>
              <a:t>Partial non </a:t>
            </a:r>
            <a:r>
              <a:rPr lang="en-US" dirty="0" err="1" smtClean="0">
                <a:latin typeface="Cambria" pitchFamily="18" charset="0"/>
              </a:rPr>
              <a:t>rebreather</a:t>
            </a:r>
            <a:r>
              <a:rPr lang="en-US" dirty="0" smtClean="0">
                <a:latin typeface="Cambria" pitchFamily="18" charset="0"/>
              </a:rPr>
              <a:t> mask</a:t>
            </a:r>
            <a:endParaRPr lang="ar-IQ"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algn="l" rtl="0"/>
            <a:endParaRPr lang="en-US" dirty="0" smtClean="0">
              <a:latin typeface="Cambria" pitchFamily="18" charset="0"/>
            </a:endParaRPr>
          </a:p>
          <a:p>
            <a:pPr marL="0" indent="0" algn="l" rtl="0">
              <a:buNone/>
            </a:pPr>
            <a:r>
              <a:rPr lang="en-US" dirty="0" smtClean="0">
                <a:latin typeface="Cambria" pitchFamily="18" charset="0"/>
              </a:rPr>
              <a:t>Bag should</a:t>
            </a:r>
            <a:r>
              <a:rPr lang="en-US" dirty="0">
                <a:latin typeface="Cambria" pitchFamily="18" charset="0"/>
              </a:rPr>
              <a:t> always remain  partially inflated. Therefore  flow rate must be high  enough to prevent collapse  of bag</a:t>
            </a:r>
            <a:r>
              <a:rPr lang="en-US" dirty="0" smtClean="0">
                <a:latin typeface="Cambria" pitchFamily="18" charset="0"/>
              </a:rPr>
              <a:t>.</a:t>
            </a:r>
          </a:p>
          <a:p>
            <a:pPr marL="0" indent="0" algn="l" rtl="0">
              <a:buNone/>
            </a:pPr>
            <a:r>
              <a:rPr lang="en-US" dirty="0" smtClean="0">
                <a:latin typeface="Cambria" pitchFamily="18" charset="0"/>
              </a:rPr>
              <a:t>Deliver 80% - 90% .</a:t>
            </a:r>
            <a:endParaRPr lang="en-US" dirty="0">
              <a:latin typeface="Cambria" pitchFamily="18" charset="0"/>
            </a:endParaRPr>
          </a:p>
          <a:p>
            <a:pPr algn="l" rtl="0"/>
            <a:endParaRPr lang="en-US" dirty="0" smtClean="0">
              <a:latin typeface="Cambria" pitchFamily="18" charset="0"/>
            </a:endParaRPr>
          </a:p>
          <a:p>
            <a:pPr algn="l" rtl="0"/>
            <a:endParaRPr lang="en-US" dirty="0" smtClean="0">
              <a:latin typeface="Cambria" pitchFamily="18" charset="0"/>
            </a:endParaRPr>
          </a:p>
          <a:p>
            <a:pPr algn="l" rtl="0"/>
            <a:endParaRPr lang="ar-IQ"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589551"/>
            <a:ext cx="6480720" cy="3032348"/>
          </a:xfrm>
          <a:prstGeom prst="rect">
            <a:avLst/>
          </a:prstGeom>
        </p:spPr>
      </p:pic>
    </p:spTree>
    <p:extLst>
      <p:ext uri="{BB962C8B-B14F-4D97-AF65-F5344CB8AC3E}">
        <p14:creationId xmlns:p14="http://schemas.microsoft.com/office/powerpoint/2010/main" val="1375841401"/>
      </p:ext>
    </p:extLst>
  </p:cSld>
  <p:clrMapOvr>
    <a:masterClrMapping/>
  </p:clrMapOvr>
  <p:transition>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Equipment</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algn="l" rtl="0">
              <a:buFont typeface="Wingdings" pitchFamily="2" charset="2"/>
              <a:buChar char="Ø"/>
            </a:pPr>
            <a:r>
              <a:rPr lang="en-US" dirty="0" smtClean="0">
                <a:latin typeface="Cambria" pitchFamily="18" charset="0"/>
              </a:rPr>
              <a:t>Oxygen </a:t>
            </a:r>
            <a:r>
              <a:rPr lang="en-US" dirty="0">
                <a:latin typeface="Cambria" pitchFamily="18" charset="0"/>
              </a:rPr>
              <a:t>delivery device as ordered by health care </a:t>
            </a:r>
            <a:r>
              <a:rPr lang="en-US" dirty="0" smtClean="0">
                <a:latin typeface="Cambria" pitchFamily="18" charset="0"/>
              </a:rPr>
              <a:t>provider</a:t>
            </a:r>
          </a:p>
          <a:p>
            <a:pPr algn="l" rtl="0">
              <a:buFont typeface="Wingdings" pitchFamily="2" charset="2"/>
              <a:buChar char="Ø"/>
            </a:pPr>
            <a:r>
              <a:rPr lang="en-US" dirty="0" smtClean="0">
                <a:latin typeface="Cambria" pitchFamily="18" charset="0"/>
              </a:rPr>
              <a:t> Oxygen </a:t>
            </a:r>
            <a:r>
              <a:rPr lang="en-US" dirty="0">
                <a:latin typeface="Cambria" pitchFamily="18" charset="0"/>
              </a:rPr>
              <a:t>tubing (consider extension tubing</a:t>
            </a:r>
            <a:r>
              <a:rPr lang="en-US" dirty="0" smtClean="0">
                <a:latin typeface="Cambria" pitchFamily="18" charset="0"/>
              </a:rPr>
              <a:t>)</a:t>
            </a:r>
          </a:p>
          <a:p>
            <a:pPr algn="l" rtl="0">
              <a:buFont typeface="Wingdings" pitchFamily="2" charset="2"/>
              <a:buChar char="Ø"/>
            </a:pPr>
            <a:r>
              <a:rPr lang="en-US" dirty="0" smtClean="0">
                <a:latin typeface="Cambria" pitchFamily="18" charset="0"/>
              </a:rPr>
              <a:t> Humidifier</a:t>
            </a:r>
            <a:r>
              <a:rPr lang="en-US" dirty="0">
                <a:latin typeface="Cambria" pitchFamily="18" charset="0"/>
              </a:rPr>
              <a:t>, if </a:t>
            </a:r>
            <a:r>
              <a:rPr lang="en-US" dirty="0" smtClean="0">
                <a:latin typeface="Cambria" pitchFamily="18" charset="0"/>
              </a:rPr>
              <a:t>indicated</a:t>
            </a:r>
          </a:p>
          <a:p>
            <a:pPr algn="l" rtl="0">
              <a:buFont typeface="Wingdings" pitchFamily="2" charset="2"/>
              <a:buChar char="Ø"/>
            </a:pPr>
            <a:r>
              <a:rPr lang="en-US" dirty="0" smtClean="0">
                <a:latin typeface="Cambria" pitchFamily="18" charset="0"/>
              </a:rPr>
              <a:t> Sterile </a:t>
            </a:r>
            <a:r>
              <a:rPr lang="en-US" dirty="0">
                <a:latin typeface="Cambria" pitchFamily="18" charset="0"/>
              </a:rPr>
              <a:t>water for humidifier </a:t>
            </a:r>
            <a:endParaRPr lang="en-US" dirty="0" smtClean="0">
              <a:latin typeface="Cambria" pitchFamily="18" charset="0"/>
            </a:endParaRPr>
          </a:p>
          <a:p>
            <a:pPr algn="l" rtl="0">
              <a:buFont typeface="Wingdings" pitchFamily="2" charset="2"/>
              <a:buChar char="Ø"/>
            </a:pPr>
            <a:r>
              <a:rPr lang="en-US" dirty="0" smtClean="0">
                <a:latin typeface="Cambria" pitchFamily="18" charset="0"/>
              </a:rPr>
              <a:t>Oxygen source</a:t>
            </a:r>
          </a:p>
          <a:p>
            <a:pPr algn="l" rtl="0">
              <a:buFont typeface="Wingdings" pitchFamily="2" charset="2"/>
              <a:buChar char="Ø"/>
            </a:pPr>
            <a:r>
              <a:rPr lang="en-US" dirty="0" smtClean="0">
                <a:latin typeface="Cambria" pitchFamily="18" charset="0"/>
              </a:rPr>
              <a:t> Oxygen flow meter </a:t>
            </a:r>
          </a:p>
          <a:p>
            <a:pPr algn="l" rtl="0">
              <a:buFont typeface="Wingdings" pitchFamily="2" charset="2"/>
              <a:buChar char="Ø"/>
            </a:pPr>
            <a:r>
              <a:rPr lang="en-US" dirty="0" smtClean="0">
                <a:latin typeface="Cambria" pitchFamily="18" charset="0"/>
              </a:rPr>
              <a:t>Appropriate </a:t>
            </a:r>
            <a:r>
              <a:rPr lang="en-US" dirty="0">
                <a:latin typeface="Cambria" pitchFamily="18" charset="0"/>
              </a:rPr>
              <a:t>room signs</a:t>
            </a:r>
            <a:endParaRPr lang="en-US" dirty="0" smtClean="0">
              <a:latin typeface="Cambria" pitchFamily="18" charset="0"/>
            </a:endParaRPr>
          </a:p>
          <a:p>
            <a:pPr algn="l" rtl="0">
              <a:buFont typeface="Wingdings" pitchFamily="2" charset="2"/>
              <a:buChar char="Ø"/>
            </a:pPr>
            <a:endParaRPr lang="en-US" dirty="0" smtClean="0"/>
          </a:p>
          <a:p>
            <a:pPr algn="l" rtl="0">
              <a:buFont typeface="Wingdings" pitchFamily="2" charset="2"/>
              <a:buChar char="Ø"/>
            </a:pPr>
            <a:endParaRPr lang="ar-IQ" dirty="0"/>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Nursing Diagnosis</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marL="514350" indent="-514350" algn="l" rtl="0">
              <a:buFont typeface="+mj-lt"/>
              <a:buAutoNum type="arabicPeriod"/>
            </a:pPr>
            <a:r>
              <a:rPr lang="en-US" dirty="0" smtClean="0">
                <a:latin typeface="Cambria" pitchFamily="18" charset="0"/>
              </a:rPr>
              <a:t>Ineffective </a:t>
            </a:r>
            <a:r>
              <a:rPr lang="en-US" dirty="0">
                <a:latin typeface="Cambria" pitchFamily="18" charset="0"/>
              </a:rPr>
              <a:t>airway </a:t>
            </a:r>
            <a:r>
              <a:rPr lang="en-US" dirty="0" smtClean="0">
                <a:latin typeface="Cambria" pitchFamily="18" charset="0"/>
              </a:rPr>
              <a:t>clearance</a:t>
            </a:r>
          </a:p>
          <a:p>
            <a:pPr marL="514350" indent="-514350" algn="l" rtl="0">
              <a:buFont typeface="+mj-lt"/>
              <a:buAutoNum type="arabicPeriod"/>
            </a:pPr>
            <a:r>
              <a:rPr lang="en-US" dirty="0">
                <a:latin typeface="Cambria" pitchFamily="18" charset="0"/>
              </a:rPr>
              <a:t>Impaired gas exchange </a:t>
            </a:r>
            <a:endParaRPr lang="en-US" dirty="0" smtClean="0">
              <a:latin typeface="Cambria" pitchFamily="18" charset="0"/>
            </a:endParaRPr>
          </a:p>
          <a:p>
            <a:pPr marL="514350" indent="-514350" algn="l" rtl="0">
              <a:buFont typeface="+mj-lt"/>
              <a:buAutoNum type="arabicPeriod"/>
            </a:pPr>
            <a:r>
              <a:rPr lang="en-US" dirty="0" smtClean="0">
                <a:latin typeface="Cambria" pitchFamily="18" charset="0"/>
              </a:rPr>
              <a:t> </a:t>
            </a:r>
            <a:r>
              <a:rPr lang="en-US" dirty="0">
                <a:latin typeface="Cambria" pitchFamily="18" charset="0"/>
              </a:rPr>
              <a:t>Ineffective breathing pattern</a:t>
            </a:r>
          </a:p>
          <a:p>
            <a:pPr marL="0" indent="0" algn="l" rtl="0">
              <a:buNone/>
            </a:pPr>
            <a:endParaRPr lang="en-US" dirty="0" smtClean="0">
              <a:latin typeface="Cambria" pitchFamily="18" charset="0"/>
            </a:endParaRPr>
          </a:p>
          <a:p>
            <a:pPr marL="0" indent="0" algn="l" rtl="0">
              <a:buNone/>
            </a:pPr>
            <a:r>
              <a:rPr lang="en-US" dirty="0">
                <a:latin typeface="Cambria" pitchFamily="18" charset="0"/>
              </a:rPr>
              <a:t>Related factors are individualized based on patient’s condition or needs.</a:t>
            </a:r>
            <a:endParaRPr lang="en-US" dirty="0" smtClean="0">
              <a:latin typeface="Cambria" pitchFamily="18" charset="0"/>
            </a:endParaRPr>
          </a:p>
          <a:p>
            <a:pPr marL="0" indent="0" algn="l" rtl="0">
              <a:buNone/>
            </a:pPr>
            <a:endParaRPr lang="ar-IQ"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Procedure</a:t>
            </a:r>
            <a:endParaRPr lang="ar-IQ" b="1" u="sng" dirty="0">
              <a:latin typeface="Cambria" pitchFamily="18" charset="0"/>
            </a:endParaRPr>
          </a:p>
        </p:txBody>
      </p:sp>
      <p:sp>
        <p:nvSpPr>
          <p:cNvPr id="3" name="عنصر نائب للمحتوى 2"/>
          <p:cNvSpPr>
            <a:spLocks noGrp="1"/>
          </p:cNvSpPr>
          <p:nvPr>
            <p:ph idx="1"/>
          </p:nvPr>
        </p:nvSpPr>
        <p:spPr>
          <a:xfrm>
            <a:off x="0" y="908720"/>
            <a:ext cx="9144000" cy="5949280"/>
          </a:xfrm>
        </p:spPr>
        <p:style>
          <a:lnRef idx="2">
            <a:schemeClr val="accent1"/>
          </a:lnRef>
          <a:fillRef idx="1">
            <a:schemeClr val="lt1"/>
          </a:fillRef>
          <a:effectRef idx="0">
            <a:schemeClr val="accent1"/>
          </a:effectRef>
          <a:fontRef idx="minor">
            <a:schemeClr val="dk1"/>
          </a:fontRef>
        </p:style>
        <p:txBody>
          <a:bodyPr>
            <a:noAutofit/>
          </a:bodyPr>
          <a:lstStyle/>
          <a:p>
            <a:pPr algn="l" rtl="0">
              <a:buNone/>
            </a:pPr>
            <a:r>
              <a:rPr lang="en-US" sz="2400" dirty="0" smtClean="0">
                <a:latin typeface="Cambria" pitchFamily="18" charset="0"/>
              </a:rPr>
              <a:t>1- Perform </a:t>
            </a:r>
            <a:r>
              <a:rPr lang="en-US" sz="2400" dirty="0">
                <a:latin typeface="Cambria" pitchFamily="18" charset="0"/>
              </a:rPr>
              <a:t>hand hygiene. Apply face shield if risk of exposure to splashing mucus exists</a:t>
            </a:r>
            <a:r>
              <a:rPr lang="en-US" sz="2400" dirty="0" smtClean="0">
                <a:latin typeface="Cambria" pitchFamily="18" charset="0"/>
              </a:rPr>
              <a:t>.</a:t>
            </a:r>
          </a:p>
          <a:p>
            <a:pPr algn="l" rtl="0">
              <a:buNone/>
            </a:pPr>
            <a:r>
              <a:rPr lang="en-US" sz="2400" dirty="0">
                <a:latin typeface="Cambria" pitchFamily="18" charset="0"/>
              </a:rPr>
              <a:t>2- Identify patient using two identifiers (i.e., name and birthday or name and account number) according to agency policy. </a:t>
            </a:r>
            <a:endParaRPr lang="en-US" sz="2400" dirty="0" smtClean="0">
              <a:latin typeface="Cambria" pitchFamily="18" charset="0"/>
            </a:endParaRPr>
          </a:p>
          <a:p>
            <a:pPr algn="l" rtl="0">
              <a:buNone/>
            </a:pPr>
            <a:r>
              <a:rPr lang="en-US" sz="2400" dirty="0" smtClean="0">
                <a:latin typeface="Cambria" pitchFamily="18" charset="0"/>
              </a:rPr>
              <a:t>3- </a:t>
            </a:r>
            <a:r>
              <a:rPr lang="en-US" sz="2400" dirty="0">
                <a:latin typeface="Cambria" pitchFamily="18" charset="0"/>
              </a:rPr>
              <a:t>Attach oxygen delivery device (e.g., cannula, mask) to oxygen tubing and attach end of tubing to humidified oxygen source adjusted to prescribed flow </a:t>
            </a:r>
            <a:r>
              <a:rPr lang="en-US" sz="2400" dirty="0" smtClean="0">
                <a:latin typeface="Cambria" pitchFamily="18" charset="0"/>
              </a:rPr>
              <a:t>rate.</a:t>
            </a:r>
          </a:p>
          <a:p>
            <a:pPr algn="l" rtl="0">
              <a:buNone/>
            </a:pPr>
            <a:r>
              <a:rPr lang="en-US" sz="2400" dirty="0">
                <a:latin typeface="Cambria" pitchFamily="18" charset="0"/>
              </a:rPr>
              <a:t>4- Apply oxygen device: </a:t>
            </a:r>
            <a:endParaRPr lang="en-US" sz="2400" dirty="0" smtClean="0">
              <a:latin typeface="Cambria" pitchFamily="18" charset="0"/>
            </a:endParaRPr>
          </a:p>
          <a:p>
            <a:pPr algn="l" rtl="0">
              <a:buNone/>
            </a:pPr>
            <a:r>
              <a:rPr lang="en-US" sz="2400" dirty="0">
                <a:latin typeface="Cambria" pitchFamily="18" charset="0"/>
              </a:rPr>
              <a:t>A</a:t>
            </a:r>
            <a:r>
              <a:rPr lang="en-US" sz="2400" dirty="0" smtClean="0">
                <a:latin typeface="Cambria" pitchFamily="18" charset="0"/>
              </a:rPr>
              <a:t> - Place </a:t>
            </a:r>
            <a:r>
              <a:rPr lang="en-US" sz="2400" dirty="0">
                <a:latin typeface="Cambria" pitchFamily="18" charset="0"/>
              </a:rPr>
              <a:t>the two tips of the cannula into patient’s nares. If the tips are curved, they should point downward inside the nostrils. Then loop the cannula tubing up and over patient’s ears. Adjust the lanyard so the cannula fits snugly but not too </a:t>
            </a:r>
            <a:r>
              <a:rPr lang="en-US" sz="2400" dirty="0" smtClean="0">
                <a:latin typeface="Cambria" pitchFamily="18" charset="0"/>
              </a:rPr>
              <a:t>tightly.</a:t>
            </a:r>
          </a:p>
          <a:p>
            <a:pPr algn="l" rtl="0">
              <a:buNone/>
            </a:pPr>
            <a:r>
              <a:rPr lang="en-US" sz="2400" dirty="0" smtClean="0">
                <a:latin typeface="Cambria" pitchFamily="18" charset="0"/>
              </a:rPr>
              <a:t>B-  </a:t>
            </a:r>
            <a:r>
              <a:rPr lang="en-US" sz="2400" dirty="0">
                <a:latin typeface="Cambria" pitchFamily="18" charset="0"/>
              </a:rPr>
              <a:t>Apply a mask by placing it over patient’s mouth and nose. Then bring the straps over patient’s head and adjust to form a comfortable but tight </a:t>
            </a:r>
            <a:r>
              <a:rPr lang="en-US" sz="2400" dirty="0" smtClean="0">
                <a:latin typeface="Cambria" pitchFamily="18" charset="0"/>
              </a:rPr>
              <a:t>seal.</a:t>
            </a:r>
            <a:endParaRPr lang="en-US" sz="2400" dirty="0">
              <a:latin typeface="Cambria" pitchFamily="18" charset="0"/>
            </a:endParaRPr>
          </a:p>
          <a:p>
            <a:pPr algn="l" rtl="0">
              <a:buNone/>
            </a:pPr>
            <a:endParaRPr lang="en-US" sz="2400" dirty="0" smtClean="0">
              <a:latin typeface="Cambria" pitchFamily="18" charset="0"/>
            </a:endParaRPr>
          </a:p>
          <a:p>
            <a:pPr algn="l" rtl="0">
              <a:buNone/>
            </a:pPr>
            <a:endParaRPr lang="ar-IQ" sz="800"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sz="2800" dirty="0" smtClean="0">
                <a:latin typeface="Cambria" pitchFamily="18" charset="0"/>
              </a:rPr>
              <a:t> </a:t>
            </a:r>
            <a:r>
              <a:rPr lang="en-US" sz="2800" dirty="0">
                <a:latin typeface="Cambria" pitchFamily="18" charset="0"/>
              </a:rPr>
              <a:t>5</a:t>
            </a:r>
            <a:r>
              <a:rPr lang="en-US" sz="2800" dirty="0" smtClean="0">
                <a:latin typeface="Cambria" pitchFamily="18" charset="0"/>
              </a:rPr>
              <a:t>- Maintain </a:t>
            </a:r>
            <a:r>
              <a:rPr lang="en-US" sz="2800" dirty="0">
                <a:latin typeface="Cambria" pitchFamily="18" charset="0"/>
              </a:rPr>
              <a:t>sufficient slack on oxygen tubing and secure to patient’s clothes</a:t>
            </a:r>
            <a:r>
              <a:rPr lang="en-US" sz="2800" dirty="0" smtClean="0">
                <a:latin typeface="Cambria" pitchFamily="18" charset="0"/>
              </a:rPr>
              <a:t>. </a:t>
            </a:r>
          </a:p>
          <a:p>
            <a:pPr algn="l" rtl="0">
              <a:buNone/>
            </a:pPr>
            <a:r>
              <a:rPr lang="en-US" sz="2800" dirty="0" smtClean="0">
                <a:latin typeface="Cambria" pitchFamily="18" charset="0"/>
              </a:rPr>
              <a:t>6- </a:t>
            </a:r>
            <a:r>
              <a:rPr lang="en-US" sz="2800" dirty="0">
                <a:latin typeface="Cambria" pitchFamily="18" charset="0"/>
              </a:rPr>
              <a:t>Verify setting on </a:t>
            </a:r>
            <a:r>
              <a:rPr lang="en-US" sz="2800" dirty="0" smtClean="0">
                <a:latin typeface="Cambria" pitchFamily="18" charset="0"/>
              </a:rPr>
              <a:t>flow meter </a:t>
            </a:r>
            <a:r>
              <a:rPr lang="en-US" sz="2800" dirty="0">
                <a:latin typeface="Cambria" pitchFamily="18" charset="0"/>
              </a:rPr>
              <a:t>and oxygen source for proper setup and prescribed flow rate</a:t>
            </a:r>
            <a:r>
              <a:rPr lang="en-US" sz="2800" dirty="0" smtClean="0">
                <a:latin typeface="Cambria" pitchFamily="18" charset="0"/>
              </a:rPr>
              <a:t>.</a:t>
            </a:r>
          </a:p>
          <a:p>
            <a:pPr algn="l" rtl="0">
              <a:buNone/>
            </a:pPr>
            <a:r>
              <a:rPr lang="en-US" sz="2800" dirty="0">
                <a:latin typeface="Cambria" pitchFamily="18" charset="0"/>
              </a:rPr>
              <a:t>7- Check cannula/mask every 8 hours. Keep humidification container filled at all times.</a:t>
            </a:r>
          </a:p>
          <a:p>
            <a:pPr algn="l" rtl="0">
              <a:buNone/>
            </a:pPr>
            <a:r>
              <a:rPr lang="en-US" sz="2800" dirty="0">
                <a:latin typeface="Cambria" pitchFamily="18" charset="0"/>
              </a:rPr>
              <a:t>8- Perform hand hygiene.</a:t>
            </a:r>
          </a:p>
          <a:p>
            <a:pPr algn="l" rtl="0">
              <a:buNone/>
            </a:pPr>
            <a:endParaRPr lang="en-US" sz="2800" dirty="0" smtClean="0">
              <a:latin typeface="Cambria" pitchFamily="18" charset="0"/>
            </a:endParaRPr>
          </a:p>
          <a:p>
            <a:pPr algn="l" rtl="0"/>
            <a:endParaRPr lang="en-US" sz="2800" dirty="0" smtClean="0">
              <a:latin typeface="Cambria" pitchFamily="18" charset="0"/>
            </a:endParaRPr>
          </a:p>
          <a:p>
            <a:pPr algn="l" rtl="0"/>
            <a:endParaRPr lang="ar-IQ" sz="2800"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sp>
        <p:nvSpPr>
          <p:cNvPr id="4" name="Flowchart: Punched Tape 3"/>
          <p:cNvSpPr/>
          <p:nvPr/>
        </p:nvSpPr>
        <p:spPr>
          <a:xfrm>
            <a:off x="1428728" y="2071678"/>
            <a:ext cx="6286544" cy="4357718"/>
          </a:xfrm>
          <a:prstGeom prst="flowChartPunchedTap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en-US" sz="54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rPr>
              <a:t>THANKS</a:t>
            </a:r>
            <a:r>
              <a:rPr lang="en-US" sz="5400" b="1" dirty="0" smtClean="0">
                <a:ln w="18415" cmpd="sng">
                  <a:solidFill>
                    <a:srgbClr val="FFFFFF"/>
                  </a:solidFill>
                  <a:prstDash val="solid"/>
                </a:ln>
                <a:solidFill>
                  <a:prstClr val="black"/>
                </a:solidFill>
                <a:effectLst>
                  <a:outerShdw blurRad="63500" dir="3600000" algn="tl" rotWithShape="0">
                    <a:srgbClr val="000000">
                      <a:alpha val="70000"/>
                    </a:srgbClr>
                  </a:outerShdw>
                </a:effectLst>
                <a:latin typeface="Cambria" pitchFamily="18" charset="0"/>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rPr>
              <a:t> </a:t>
            </a:r>
            <a:endParaRPr lang="ar-IQ"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75446021"/>
      </p:ext>
    </p:extLst>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p:spPr>
        <p:style>
          <a:lnRef idx="2">
            <a:schemeClr val="accent2"/>
          </a:lnRef>
          <a:fillRef idx="1">
            <a:schemeClr val="lt1"/>
          </a:fillRef>
          <a:effectRef idx="0">
            <a:schemeClr val="accent2"/>
          </a:effectRef>
          <a:fontRef idx="minor">
            <a:schemeClr val="dk1"/>
          </a:fontRef>
        </p:style>
        <p:txBody>
          <a:bodyPr/>
          <a:lstStyle/>
          <a:p>
            <a:pPr rtl="0"/>
            <a:r>
              <a:rPr lang="en-US" b="1" u="sng" dirty="0" smtClean="0">
                <a:latin typeface="Cambria" pitchFamily="18" charset="0"/>
              </a:rPr>
              <a:t>Who </a:t>
            </a:r>
            <a:r>
              <a:rPr lang="en-US" b="1" u="sng" dirty="0">
                <a:latin typeface="Cambria" pitchFamily="18" charset="0"/>
              </a:rPr>
              <a:t>Needs Oxygen Therapy</a:t>
            </a:r>
            <a:r>
              <a:rPr lang="en-US" b="1" u="sng" dirty="0" smtClean="0">
                <a:latin typeface="Cambria" pitchFamily="18" charset="0"/>
              </a:rPr>
              <a:t>?</a:t>
            </a:r>
            <a:endParaRPr lang="ar-IQ" b="1" u="sng" dirty="0">
              <a:latin typeface="Cambria" pitchFamily="18" charset="0"/>
            </a:endParaRPr>
          </a:p>
        </p:txBody>
      </p:sp>
      <p:sp>
        <p:nvSpPr>
          <p:cNvPr id="3" name="عنصر نائب للمحتوى 2"/>
          <p:cNvSpPr>
            <a:spLocks noGrp="1"/>
          </p:cNvSpPr>
          <p:nvPr>
            <p:ph idx="1"/>
          </p:nvPr>
        </p:nvSpPr>
        <p:spPr>
          <a:xfrm>
            <a:off x="0" y="1124744"/>
            <a:ext cx="9144000" cy="573325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en-US" dirty="0" smtClean="0">
              <a:latin typeface="Cambria" pitchFamily="18" charset="0"/>
            </a:endParaRPr>
          </a:p>
          <a:p>
            <a:pPr marL="0" indent="0" algn="l" rtl="0">
              <a:buNone/>
            </a:pPr>
            <a:r>
              <a:rPr lang="en-US" dirty="0" smtClean="0">
                <a:latin typeface="Cambria" pitchFamily="18" charset="0"/>
              </a:rPr>
              <a:t>Oxygen </a:t>
            </a:r>
            <a:r>
              <a:rPr lang="en-US" dirty="0">
                <a:latin typeface="Cambria" pitchFamily="18" charset="0"/>
              </a:rPr>
              <a:t>therapy is prescribed for people who can’t get enough oxygen on their own. This is often because of a lung condition that prevents the lungs from absorbing oxygen, including</a:t>
            </a:r>
            <a:r>
              <a:rPr lang="en-US" dirty="0" smtClean="0">
                <a:latin typeface="Cambria" pitchFamily="18" charset="0"/>
              </a:rPr>
              <a:t>:</a:t>
            </a:r>
          </a:p>
          <a:p>
            <a:pPr marL="0" indent="0" algn="l" rtl="0">
              <a:buNone/>
            </a:pPr>
            <a:endParaRPr lang="en-US" dirty="0">
              <a:latin typeface="Cambria" pitchFamily="18" charset="0"/>
            </a:endParaRPr>
          </a:p>
          <a:p>
            <a:pPr algn="l" rtl="0"/>
            <a:r>
              <a:rPr lang="en-US" dirty="0">
                <a:latin typeface="Cambria" pitchFamily="18" charset="0"/>
              </a:rPr>
              <a:t>COPD</a:t>
            </a:r>
          </a:p>
          <a:p>
            <a:pPr algn="l" rtl="0"/>
            <a:r>
              <a:rPr lang="en-US" dirty="0">
                <a:latin typeface="Cambria" pitchFamily="18" charset="0"/>
              </a:rPr>
              <a:t>P</a:t>
            </a:r>
            <a:r>
              <a:rPr lang="en-US" dirty="0" smtClean="0">
                <a:latin typeface="Cambria" pitchFamily="18" charset="0"/>
              </a:rPr>
              <a:t>neumonia</a:t>
            </a:r>
            <a:endParaRPr lang="en-US" dirty="0">
              <a:latin typeface="Cambria" pitchFamily="18" charset="0"/>
            </a:endParaRPr>
          </a:p>
          <a:p>
            <a:pPr algn="l" rtl="0"/>
            <a:r>
              <a:rPr lang="en-US" dirty="0">
                <a:latin typeface="Cambria" pitchFamily="18" charset="0"/>
              </a:rPr>
              <a:t>A</a:t>
            </a:r>
            <a:r>
              <a:rPr lang="en-US" dirty="0" smtClean="0">
                <a:latin typeface="Cambria" pitchFamily="18" charset="0"/>
              </a:rPr>
              <a:t>sthma</a:t>
            </a:r>
            <a:endParaRPr lang="en-US" dirty="0">
              <a:latin typeface="Cambria" pitchFamily="18" charset="0"/>
            </a:endParaRPr>
          </a:p>
          <a:p>
            <a:pPr algn="l" rtl="0"/>
            <a:r>
              <a:rPr lang="en-US" dirty="0">
                <a:latin typeface="Cambria" pitchFamily="18" charset="0"/>
              </a:rPr>
              <a:t>D</a:t>
            </a:r>
            <a:r>
              <a:rPr lang="en-US" dirty="0" smtClean="0">
                <a:latin typeface="Cambria" pitchFamily="18" charset="0"/>
              </a:rPr>
              <a:t>ysplasia </a:t>
            </a:r>
            <a:r>
              <a:rPr lang="en-US" dirty="0">
                <a:latin typeface="Cambria" pitchFamily="18" charset="0"/>
              </a:rPr>
              <a:t>or underdeveloped lungs in newborns</a:t>
            </a:r>
          </a:p>
          <a:p>
            <a:endParaRPr lang="en-US" dirty="0" smtClean="0">
              <a:latin typeface="Cambria" pitchFamily="18" charset="0"/>
            </a:endParaRPr>
          </a:p>
          <a:p>
            <a:endParaRPr lang="en-US" dirty="0" smtClean="0">
              <a:latin typeface="Cambria" pitchFamily="18" charset="0"/>
            </a:endParaRPr>
          </a:p>
          <a:p>
            <a:endParaRPr lang="ar-IQ"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Autofit/>
          </a:bodyPr>
          <a:lstStyle/>
          <a:p>
            <a:pPr algn="l" rtl="0"/>
            <a:r>
              <a:rPr lang="en-US" sz="4400" dirty="0">
                <a:latin typeface="Cambria" pitchFamily="18" charset="0"/>
              </a:rPr>
              <a:t>H</a:t>
            </a:r>
            <a:r>
              <a:rPr lang="en-US" sz="4400" dirty="0" smtClean="0">
                <a:latin typeface="Cambria" pitchFamily="18" charset="0"/>
              </a:rPr>
              <a:t>eart </a:t>
            </a:r>
            <a:r>
              <a:rPr lang="en-US" sz="4400" dirty="0">
                <a:latin typeface="Cambria" pitchFamily="18" charset="0"/>
              </a:rPr>
              <a:t>failure</a:t>
            </a:r>
          </a:p>
          <a:p>
            <a:pPr algn="l" rtl="0"/>
            <a:r>
              <a:rPr lang="en-US" sz="4400" dirty="0">
                <a:latin typeface="Cambria" pitchFamily="18" charset="0"/>
              </a:rPr>
              <a:t>C</a:t>
            </a:r>
            <a:r>
              <a:rPr lang="en-US" sz="4400" dirty="0" smtClean="0">
                <a:latin typeface="Cambria" pitchFamily="18" charset="0"/>
              </a:rPr>
              <a:t>ystic </a:t>
            </a:r>
            <a:r>
              <a:rPr lang="en-US" sz="4400" dirty="0">
                <a:latin typeface="Cambria" pitchFamily="18" charset="0"/>
              </a:rPr>
              <a:t>fibrosis</a:t>
            </a:r>
          </a:p>
          <a:p>
            <a:pPr algn="l" rtl="0"/>
            <a:r>
              <a:rPr lang="en-US" sz="4400" dirty="0">
                <a:latin typeface="Cambria" pitchFamily="18" charset="0"/>
              </a:rPr>
              <a:t>S</a:t>
            </a:r>
            <a:r>
              <a:rPr lang="en-US" sz="4400" dirty="0" smtClean="0">
                <a:latin typeface="Cambria" pitchFamily="18" charset="0"/>
              </a:rPr>
              <a:t>leep </a:t>
            </a:r>
            <a:r>
              <a:rPr lang="en-US" sz="4400" dirty="0">
                <a:latin typeface="Cambria" pitchFamily="18" charset="0"/>
              </a:rPr>
              <a:t>apnea</a:t>
            </a:r>
          </a:p>
          <a:p>
            <a:pPr algn="l" rtl="0"/>
            <a:r>
              <a:rPr lang="en-US" sz="4400" dirty="0">
                <a:latin typeface="Cambria" pitchFamily="18" charset="0"/>
              </a:rPr>
              <a:t>L</a:t>
            </a:r>
            <a:r>
              <a:rPr lang="en-US" sz="4400" dirty="0" smtClean="0">
                <a:latin typeface="Cambria" pitchFamily="18" charset="0"/>
              </a:rPr>
              <a:t>ung </a:t>
            </a:r>
            <a:r>
              <a:rPr lang="en-US" sz="4400" dirty="0">
                <a:latin typeface="Cambria" pitchFamily="18" charset="0"/>
              </a:rPr>
              <a:t>disease</a:t>
            </a:r>
          </a:p>
          <a:p>
            <a:pPr algn="l" rtl="0"/>
            <a:r>
              <a:rPr lang="en-US" sz="4400" dirty="0">
                <a:latin typeface="Cambria" pitchFamily="18" charset="0"/>
              </a:rPr>
              <a:t>T</a:t>
            </a:r>
            <a:r>
              <a:rPr lang="en-US" sz="4400" dirty="0" smtClean="0">
                <a:latin typeface="Cambria" pitchFamily="18" charset="0"/>
              </a:rPr>
              <a:t>rauma </a:t>
            </a:r>
            <a:r>
              <a:rPr lang="en-US" sz="4400" dirty="0">
                <a:latin typeface="Cambria" pitchFamily="18" charset="0"/>
              </a:rPr>
              <a:t>to the respiratory system</a:t>
            </a:r>
          </a:p>
          <a:p>
            <a:pPr algn="l" rtl="0"/>
            <a:endParaRPr lang="en-US" sz="4400" dirty="0" smtClean="0">
              <a:latin typeface="Cambria" pitchFamily="18" charset="0"/>
            </a:endParaRPr>
          </a:p>
          <a:p>
            <a:pPr algn="l" rtl="0"/>
            <a:endParaRPr lang="en-US" sz="1400" dirty="0" smtClean="0">
              <a:latin typeface="Cambria" pitchFamily="18" charset="0"/>
            </a:endParaRPr>
          </a:p>
          <a:p>
            <a:pPr algn="l" rtl="0"/>
            <a:endParaRPr lang="en-US" sz="1400" dirty="0" smtClean="0">
              <a:latin typeface="Cambria" pitchFamily="18" charset="0"/>
            </a:endParaRPr>
          </a:p>
          <a:p>
            <a:pPr algn="l" rtl="0"/>
            <a:endParaRPr lang="en-US" sz="1400" dirty="0" smtClean="0">
              <a:latin typeface="Cambria" pitchFamily="18" charset="0"/>
            </a:endParaRPr>
          </a:p>
          <a:p>
            <a:pPr algn="l" rtl="0"/>
            <a:endParaRPr lang="ar-IQ" sz="1400"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p:spPr>
        <p:style>
          <a:lnRef idx="2">
            <a:schemeClr val="accent2"/>
          </a:lnRef>
          <a:fillRef idx="1">
            <a:schemeClr val="lt1"/>
          </a:fillRef>
          <a:effectRef idx="0">
            <a:schemeClr val="accent2"/>
          </a:effectRef>
          <a:fontRef idx="minor">
            <a:schemeClr val="dk1"/>
          </a:fontRef>
        </p:style>
        <p:txBody>
          <a:bodyPr>
            <a:normAutofit/>
          </a:bodyPr>
          <a:lstStyle/>
          <a:p>
            <a:pPr lvl="0"/>
            <a:r>
              <a:rPr lang="en-US" sz="3600" b="1" u="sng" dirty="0">
                <a:latin typeface="Cambria" pitchFamily="18" charset="0"/>
                <a:ea typeface="Calibri"/>
                <a:cs typeface="Arial"/>
              </a:rPr>
              <a:t>Precautions for oxygen administration </a:t>
            </a:r>
            <a:endParaRPr lang="ar-IQ" sz="3600" u="sng" dirty="0">
              <a:latin typeface="Cambria" pitchFamily="18" charset="0"/>
            </a:endParaRPr>
          </a:p>
        </p:txBody>
      </p:sp>
      <p:sp>
        <p:nvSpPr>
          <p:cNvPr id="3" name="عنصر نائب للمحتوى 2"/>
          <p:cNvSpPr>
            <a:spLocks noGrp="1"/>
          </p:cNvSpPr>
          <p:nvPr>
            <p:ph idx="1"/>
          </p:nvPr>
        </p:nvSpPr>
        <p:spPr>
          <a:xfrm>
            <a:off x="0" y="980728"/>
            <a:ext cx="9144000" cy="5877272"/>
          </a:xfrm>
        </p:spPr>
        <p:style>
          <a:lnRef idx="2">
            <a:schemeClr val="accent1"/>
          </a:lnRef>
          <a:fillRef idx="1">
            <a:schemeClr val="lt1"/>
          </a:fillRef>
          <a:effectRef idx="0">
            <a:schemeClr val="accent1"/>
          </a:effectRef>
          <a:fontRef idx="minor">
            <a:schemeClr val="dk1"/>
          </a:fontRef>
        </p:style>
        <p:txBody>
          <a:bodyPr>
            <a:noAutofit/>
          </a:bodyPr>
          <a:lstStyle/>
          <a:p>
            <a:pPr lvl="0" algn="l" rtl="0">
              <a:lnSpc>
                <a:spcPct val="150000"/>
              </a:lnSpc>
              <a:buFont typeface="+mj-lt"/>
              <a:buAutoNum type="arabicPeriod"/>
            </a:pPr>
            <a:r>
              <a:rPr lang="en-US" sz="2400" dirty="0" smtClean="0">
                <a:latin typeface="Cambria" pitchFamily="18" charset="0"/>
                <a:ea typeface="Calibri"/>
                <a:cs typeface="Arial"/>
              </a:rPr>
              <a:t>Avoid </a:t>
            </a:r>
            <a:r>
              <a:rPr lang="en-US" sz="2400" dirty="0">
                <a:latin typeface="Cambria" pitchFamily="18" charset="0"/>
                <a:ea typeface="Calibri"/>
                <a:cs typeface="Arial"/>
              </a:rPr>
              <a:t>open flames in the patient’s room.</a:t>
            </a:r>
            <a:endParaRPr lang="en-US" sz="2000" dirty="0">
              <a:latin typeface="Cambria" pitchFamily="18" charset="0"/>
              <a:ea typeface="Calibri"/>
              <a:cs typeface="Arial"/>
            </a:endParaRPr>
          </a:p>
          <a:p>
            <a:pPr lvl="0" algn="l" rtl="0">
              <a:lnSpc>
                <a:spcPct val="150000"/>
              </a:lnSpc>
              <a:buFont typeface="+mj-lt"/>
              <a:buAutoNum type="arabicPeriod"/>
            </a:pPr>
            <a:r>
              <a:rPr lang="en-US" sz="2400" dirty="0">
                <a:latin typeface="Cambria" pitchFamily="18" charset="0"/>
                <a:ea typeface="Calibri"/>
                <a:cs typeface="Arial"/>
              </a:rPr>
              <a:t>Place “no smoking” signs in conspicuous places in the patient’s room or home .</a:t>
            </a:r>
            <a:endParaRPr lang="en-US" sz="2000" dirty="0">
              <a:latin typeface="Cambria" pitchFamily="18" charset="0"/>
              <a:ea typeface="Calibri"/>
              <a:cs typeface="Arial"/>
            </a:endParaRPr>
          </a:p>
          <a:p>
            <a:pPr lvl="0" algn="l" rtl="0">
              <a:lnSpc>
                <a:spcPct val="150000"/>
              </a:lnSpc>
              <a:buFont typeface="+mj-lt"/>
              <a:buAutoNum type="arabicPeriod"/>
            </a:pPr>
            <a:r>
              <a:rPr lang="en-US" sz="2400" dirty="0">
                <a:latin typeface="Cambria" pitchFamily="18" charset="0"/>
                <a:ea typeface="Calibri"/>
                <a:cs typeface="Arial"/>
              </a:rPr>
              <a:t>Check to see that electrical equipment used in the room such as radios ,razors, and in suctioning equipment .</a:t>
            </a:r>
            <a:endParaRPr lang="en-US" sz="2000" dirty="0">
              <a:latin typeface="Cambria" pitchFamily="18" charset="0"/>
              <a:ea typeface="Calibri"/>
              <a:cs typeface="Arial"/>
            </a:endParaRPr>
          </a:p>
          <a:p>
            <a:pPr lvl="0" algn="l" rtl="0">
              <a:lnSpc>
                <a:spcPct val="150000"/>
              </a:lnSpc>
              <a:buFont typeface="+mj-lt"/>
              <a:buAutoNum type="arabicPeriod"/>
            </a:pPr>
            <a:r>
              <a:rPr lang="en-US" sz="2400" dirty="0">
                <a:latin typeface="Cambria" pitchFamily="18" charset="0"/>
                <a:ea typeface="Calibri"/>
                <a:cs typeface="Arial"/>
              </a:rPr>
              <a:t>Avoid wearing and using synthetic fabrics that build up static electricity .</a:t>
            </a:r>
            <a:endParaRPr lang="en-US" sz="2000" dirty="0">
              <a:latin typeface="Cambria" pitchFamily="18" charset="0"/>
              <a:ea typeface="Calibri"/>
              <a:cs typeface="Arial"/>
            </a:endParaRPr>
          </a:p>
          <a:p>
            <a:pPr lvl="0" algn="l" rtl="0">
              <a:lnSpc>
                <a:spcPct val="150000"/>
              </a:lnSpc>
              <a:spcAft>
                <a:spcPts val="1000"/>
              </a:spcAft>
              <a:buFont typeface="+mj-lt"/>
              <a:buAutoNum type="arabicPeriod"/>
            </a:pPr>
            <a:r>
              <a:rPr lang="en-US" sz="2400" dirty="0">
                <a:latin typeface="Cambria" pitchFamily="18" charset="0"/>
                <a:ea typeface="Calibri"/>
                <a:cs typeface="Arial"/>
              </a:rPr>
              <a:t>Avoid using oils in the area .oil can ignite spontaneously in the presence of oxygen .</a:t>
            </a:r>
            <a:endParaRPr lang="en-US" sz="2000" dirty="0">
              <a:latin typeface="Cambria" pitchFamily="18" charset="0"/>
              <a:ea typeface="Calibri"/>
              <a:cs typeface="Arial"/>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p:spPr>
        <p:style>
          <a:lnRef idx="2">
            <a:schemeClr val="accent2"/>
          </a:lnRef>
          <a:fillRef idx="1">
            <a:schemeClr val="lt1"/>
          </a:fillRef>
          <a:effectRef idx="0">
            <a:schemeClr val="accent2"/>
          </a:effectRef>
          <a:fontRef idx="minor">
            <a:schemeClr val="dk1"/>
          </a:fontRef>
        </p:style>
        <p:txBody>
          <a:bodyPr>
            <a:normAutofit/>
          </a:bodyPr>
          <a:lstStyle/>
          <a:p>
            <a:pPr rtl="0"/>
            <a:r>
              <a:rPr lang="en-US" b="1" u="sng" dirty="0" smtClean="0">
                <a:latin typeface="Cambria" pitchFamily="18" charset="0"/>
              </a:rPr>
              <a:t>Oxygen </a:t>
            </a:r>
            <a:r>
              <a:rPr lang="en-US" b="1" u="sng" dirty="0">
                <a:latin typeface="Cambria" pitchFamily="18" charset="0"/>
              </a:rPr>
              <a:t>Flow Rate </a:t>
            </a:r>
            <a:endParaRPr lang="ar-IQ" b="1" u="sng" dirty="0">
              <a:latin typeface="Cambria" pitchFamily="18" charset="0"/>
            </a:endParaRPr>
          </a:p>
        </p:txBody>
      </p:sp>
      <p:sp>
        <p:nvSpPr>
          <p:cNvPr id="3" name="عنصر نائب للمحتوى 2"/>
          <p:cNvSpPr>
            <a:spLocks noGrp="1"/>
          </p:cNvSpPr>
          <p:nvPr>
            <p:ph idx="1"/>
          </p:nvPr>
        </p:nvSpPr>
        <p:spPr>
          <a:xfrm>
            <a:off x="0" y="1196752"/>
            <a:ext cx="9144000" cy="5661248"/>
          </a:xfrm>
        </p:spPr>
        <p:style>
          <a:lnRef idx="2">
            <a:schemeClr val="accent1"/>
          </a:lnRef>
          <a:fillRef idx="1">
            <a:schemeClr val="lt1"/>
          </a:fillRef>
          <a:effectRef idx="0">
            <a:schemeClr val="accent1"/>
          </a:effectRef>
          <a:fontRef idx="minor">
            <a:schemeClr val="dk1"/>
          </a:fontRef>
        </p:style>
        <p:txBody>
          <a:bodyPr>
            <a:noAutofit/>
          </a:bodyPr>
          <a:lstStyle/>
          <a:p>
            <a:pPr algn="l" rtl="0">
              <a:buNone/>
            </a:pPr>
            <a:r>
              <a:rPr lang="en-US" sz="4000" dirty="0" smtClean="0">
                <a:latin typeface="Cambria" pitchFamily="18" charset="0"/>
              </a:rPr>
              <a:t>The </a:t>
            </a:r>
            <a:r>
              <a:rPr lang="en-US" sz="4000" dirty="0">
                <a:latin typeface="Cambria" pitchFamily="18" charset="0"/>
              </a:rPr>
              <a:t>flow rate of O2 , measured in liters per minute , determines the amount of O2 delivered to the patient. </a:t>
            </a:r>
            <a:endParaRPr lang="en-US" sz="4000" dirty="0" smtClean="0">
              <a:latin typeface="Cambria" pitchFamily="18" charset="0"/>
            </a:endParaRPr>
          </a:p>
          <a:p>
            <a:pPr algn="l" rtl="0">
              <a:buNone/>
            </a:pPr>
            <a:endParaRPr lang="en-US" sz="4000" dirty="0" smtClean="0">
              <a:latin typeface="Cambria" pitchFamily="18" charset="0"/>
            </a:endParaRPr>
          </a:p>
          <a:p>
            <a:pPr algn="l" rtl="0">
              <a:buNone/>
            </a:pPr>
            <a:r>
              <a:rPr lang="en-US" sz="4000" dirty="0" smtClean="0">
                <a:latin typeface="Cambria" pitchFamily="18" charset="0"/>
              </a:rPr>
              <a:t>The </a:t>
            </a:r>
            <a:r>
              <a:rPr lang="en-US" sz="4000" dirty="0">
                <a:latin typeface="Cambria" pitchFamily="18" charset="0"/>
              </a:rPr>
              <a:t>rate varies depending </a:t>
            </a:r>
            <a:r>
              <a:rPr lang="en-US" sz="4000" dirty="0" smtClean="0">
                <a:latin typeface="Cambria" pitchFamily="18" charset="0"/>
              </a:rPr>
              <a:t>on:</a:t>
            </a:r>
          </a:p>
          <a:p>
            <a:pPr algn="l" rtl="0"/>
            <a:r>
              <a:rPr lang="en-US" sz="4000" dirty="0" smtClean="0">
                <a:latin typeface="Cambria" pitchFamily="18" charset="0"/>
              </a:rPr>
              <a:t>  </a:t>
            </a:r>
            <a:r>
              <a:rPr lang="en-US" sz="4000" dirty="0">
                <a:latin typeface="Cambria" pitchFamily="18" charset="0"/>
              </a:rPr>
              <a:t>C</a:t>
            </a:r>
            <a:r>
              <a:rPr lang="en-US" sz="4000" dirty="0" smtClean="0">
                <a:latin typeface="Cambria" pitchFamily="18" charset="0"/>
              </a:rPr>
              <a:t>ondition </a:t>
            </a:r>
            <a:r>
              <a:rPr lang="en-US" sz="4000" dirty="0">
                <a:latin typeface="Cambria" pitchFamily="18" charset="0"/>
              </a:rPr>
              <a:t>of the </a:t>
            </a:r>
            <a:r>
              <a:rPr lang="en-US" sz="4000" dirty="0" smtClean="0">
                <a:latin typeface="Cambria" pitchFamily="18" charset="0"/>
              </a:rPr>
              <a:t>patient.</a:t>
            </a:r>
          </a:p>
          <a:p>
            <a:pPr algn="l" rtl="0"/>
            <a:r>
              <a:rPr lang="en-US" sz="4000" dirty="0" smtClean="0">
                <a:latin typeface="Cambria" pitchFamily="18" charset="0"/>
              </a:rPr>
              <a:t> </a:t>
            </a:r>
            <a:r>
              <a:rPr lang="en-US" sz="4000" dirty="0">
                <a:latin typeface="Cambria" pitchFamily="18" charset="0"/>
              </a:rPr>
              <a:t>R</a:t>
            </a:r>
            <a:r>
              <a:rPr lang="en-US" sz="4000" dirty="0" smtClean="0">
                <a:latin typeface="Cambria" pitchFamily="18" charset="0"/>
              </a:rPr>
              <a:t>oute </a:t>
            </a:r>
            <a:r>
              <a:rPr lang="en-US" sz="4000" dirty="0">
                <a:latin typeface="Cambria" pitchFamily="18" charset="0"/>
              </a:rPr>
              <a:t>of administration of the oxygen .</a:t>
            </a:r>
          </a:p>
          <a:p>
            <a:pPr marL="0" indent="0" algn="l" rtl="0">
              <a:buNone/>
            </a:pPr>
            <a:r>
              <a:rPr lang="en-US" sz="4000" dirty="0" smtClean="0">
                <a:latin typeface="Cambria" pitchFamily="18" charset="0"/>
              </a:rPr>
              <a:t> </a:t>
            </a:r>
          </a:p>
          <a:p>
            <a:pPr algn="l" rtl="0"/>
            <a:endParaRPr lang="en-US" sz="1200" dirty="0" smtClean="0">
              <a:latin typeface="Cambria" pitchFamily="18" charset="0"/>
            </a:endParaRPr>
          </a:p>
          <a:p>
            <a:pPr algn="l" rtl="0"/>
            <a:endParaRPr lang="en-US" sz="1200" dirty="0" smtClean="0">
              <a:latin typeface="Cambria" pitchFamily="18" charset="0"/>
            </a:endParaRPr>
          </a:p>
          <a:p>
            <a:pPr algn="l" rtl="0"/>
            <a:endParaRPr lang="en-US" sz="1200" dirty="0" smtClean="0">
              <a:latin typeface="Cambria" pitchFamily="18" charset="0"/>
            </a:endParaRPr>
          </a:p>
          <a:p>
            <a:pPr algn="l" rtl="0"/>
            <a:endParaRPr lang="ar-IQ" sz="1200" dirty="0">
              <a:latin typeface="Cambria" pitchFamily="18" charset="0"/>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p:spPr>
        <p:style>
          <a:lnRef idx="2">
            <a:schemeClr val="accent2"/>
          </a:lnRef>
          <a:fillRef idx="1">
            <a:schemeClr val="lt1"/>
          </a:fillRef>
          <a:effectRef idx="0">
            <a:schemeClr val="accent2"/>
          </a:effectRef>
          <a:fontRef idx="minor">
            <a:schemeClr val="dk1"/>
          </a:fontRef>
        </p:style>
        <p:txBody>
          <a:bodyPr>
            <a:normAutofit/>
          </a:bodyPr>
          <a:lstStyle/>
          <a:p>
            <a:pPr rtl="0"/>
            <a:r>
              <a:rPr lang="en-US" b="1" u="sng" dirty="0" smtClean="0">
                <a:latin typeface="Cambria" pitchFamily="18" charset="0"/>
              </a:rPr>
              <a:t>Oxygen </a:t>
            </a:r>
            <a:r>
              <a:rPr lang="en-US" b="1" u="sng" dirty="0">
                <a:latin typeface="Cambria" pitchFamily="18" charset="0"/>
              </a:rPr>
              <a:t>delivery system </a:t>
            </a:r>
            <a:endParaRPr lang="ar-IQ" b="1" u="sng" dirty="0">
              <a:latin typeface="Cambria" pitchFamily="18" charset="0"/>
            </a:endParaRPr>
          </a:p>
        </p:txBody>
      </p:sp>
      <p:sp>
        <p:nvSpPr>
          <p:cNvPr id="3" name="عنصر نائب للمحتوى 2"/>
          <p:cNvSpPr>
            <a:spLocks noGrp="1"/>
          </p:cNvSpPr>
          <p:nvPr>
            <p:ph idx="1"/>
          </p:nvPr>
        </p:nvSpPr>
        <p:spPr>
          <a:xfrm>
            <a:off x="0" y="1124744"/>
            <a:ext cx="9144000" cy="5733256"/>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algn="l" rtl="0">
              <a:buNone/>
            </a:pPr>
            <a:r>
              <a:rPr lang="en-US" sz="9600" dirty="0">
                <a:latin typeface="Cambria" pitchFamily="18" charset="0"/>
              </a:rPr>
              <a:t>Selection of the type of oxygen delivery system is based on </a:t>
            </a:r>
            <a:r>
              <a:rPr lang="en-US" sz="9600" dirty="0" smtClean="0">
                <a:latin typeface="Cambria" pitchFamily="18" charset="0"/>
              </a:rPr>
              <a:t>the:</a:t>
            </a:r>
          </a:p>
          <a:p>
            <a:pPr algn="l" rtl="0"/>
            <a:r>
              <a:rPr lang="en-US" sz="9600" dirty="0" smtClean="0">
                <a:latin typeface="Cambria" pitchFamily="18" charset="0"/>
              </a:rPr>
              <a:t> Level </a:t>
            </a:r>
            <a:r>
              <a:rPr lang="en-US" sz="9600" dirty="0">
                <a:latin typeface="Cambria" pitchFamily="18" charset="0"/>
              </a:rPr>
              <a:t>of oxygen support that the patient </a:t>
            </a:r>
            <a:r>
              <a:rPr lang="en-US" sz="9600" dirty="0" smtClean="0">
                <a:latin typeface="Cambria" pitchFamily="18" charset="0"/>
              </a:rPr>
              <a:t>needs.</a:t>
            </a:r>
          </a:p>
          <a:p>
            <a:pPr algn="l" rtl="0"/>
            <a:r>
              <a:rPr lang="en-US" sz="9600" dirty="0" smtClean="0">
                <a:latin typeface="Cambria" pitchFamily="18" charset="0"/>
              </a:rPr>
              <a:t> Severity </a:t>
            </a:r>
            <a:r>
              <a:rPr lang="en-US" sz="9600" dirty="0">
                <a:latin typeface="Cambria" pitchFamily="18" charset="0"/>
              </a:rPr>
              <a:t>of the </a:t>
            </a:r>
            <a:r>
              <a:rPr lang="en-US" sz="9600" dirty="0" smtClean="0">
                <a:latin typeface="Cambria" pitchFamily="18" charset="0"/>
              </a:rPr>
              <a:t>hypoxia </a:t>
            </a:r>
            <a:r>
              <a:rPr lang="en-US" sz="9600" dirty="0">
                <a:latin typeface="Cambria" pitchFamily="18" charset="0"/>
              </a:rPr>
              <a:t>and the disease process</a:t>
            </a:r>
            <a:endParaRPr lang="en-US" sz="9600" dirty="0" smtClean="0">
              <a:latin typeface="Cambria" pitchFamily="18" charset="0"/>
            </a:endParaRPr>
          </a:p>
          <a:p>
            <a:pPr algn="l" rtl="0"/>
            <a:r>
              <a:rPr lang="en-US" sz="9600" dirty="0">
                <a:latin typeface="Cambria" pitchFamily="18" charset="0"/>
              </a:rPr>
              <a:t>P</a:t>
            </a:r>
            <a:r>
              <a:rPr lang="en-US" sz="9600" dirty="0" smtClean="0">
                <a:latin typeface="Cambria" pitchFamily="18" charset="0"/>
              </a:rPr>
              <a:t>atient’s </a:t>
            </a:r>
            <a:r>
              <a:rPr lang="en-US" sz="9600" dirty="0">
                <a:latin typeface="Cambria" pitchFamily="18" charset="0"/>
              </a:rPr>
              <a:t>age, level of health and </a:t>
            </a:r>
            <a:r>
              <a:rPr lang="en-US" sz="9600" dirty="0" smtClean="0">
                <a:latin typeface="Cambria" pitchFamily="18" charset="0"/>
              </a:rPr>
              <a:t>orientation</a:t>
            </a:r>
            <a:r>
              <a:rPr lang="en-US" sz="9600" dirty="0">
                <a:latin typeface="Cambria" pitchFamily="18" charset="0"/>
              </a:rPr>
              <a:t>.</a:t>
            </a:r>
            <a:endParaRPr lang="en-US" sz="9600" dirty="0" smtClean="0">
              <a:latin typeface="Cambria" pitchFamily="18" charset="0"/>
            </a:endParaRPr>
          </a:p>
          <a:p>
            <a:pPr algn="l" rtl="0"/>
            <a:r>
              <a:rPr lang="en-US" sz="9600" dirty="0" smtClean="0">
                <a:latin typeface="Cambria" pitchFamily="18" charset="0"/>
              </a:rPr>
              <a:t> Presence </a:t>
            </a:r>
            <a:r>
              <a:rPr lang="en-US" sz="9600" dirty="0">
                <a:latin typeface="Cambria" pitchFamily="18" charset="0"/>
              </a:rPr>
              <a:t>of an artificial </a:t>
            </a:r>
            <a:r>
              <a:rPr lang="en-US" sz="9600" dirty="0" smtClean="0">
                <a:latin typeface="Cambria" pitchFamily="18" charset="0"/>
              </a:rPr>
              <a:t>airway</a:t>
            </a:r>
            <a:r>
              <a:rPr lang="en-US" sz="9600" dirty="0">
                <a:latin typeface="Cambria" pitchFamily="18" charset="0"/>
              </a:rPr>
              <a:t>.</a:t>
            </a:r>
            <a:endParaRPr lang="en-US" sz="9600" dirty="0" smtClean="0">
              <a:latin typeface="Cambria" pitchFamily="18" charset="0"/>
            </a:endParaRPr>
          </a:p>
          <a:p>
            <a:pPr algn="l" rtl="0"/>
            <a:r>
              <a:rPr lang="en-US" sz="9600" dirty="0" smtClean="0">
                <a:latin typeface="Cambria" pitchFamily="18" charset="0"/>
              </a:rPr>
              <a:t> Whether </a:t>
            </a:r>
            <a:r>
              <a:rPr lang="en-US" sz="9600" dirty="0">
                <a:latin typeface="Cambria" pitchFamily="18" charset="0"/>
              </a:rPr>
              <a:t>the setting is in the hospital or the </a:t>
            </a:r>
            <a:r>
              <a:rPr lang="en-US" sz="9600" dirty="0" smtClean="0">
                <a:latin typeface="Cambria" pitchFamily="18" charset="0"/>
              </a:rPr>
              <a:t>home</a:t>
            </a:r>
            <a:r>
              <a:rPr lang="en-US" sz="9600" dirty="0">
                <a:latin typeface="Cambria" pitchFamily="18" charset="0"/>
              </a:rPr>
              <a:t>.</a:t>
            </a:r>
            <a:endParaRPr lang="en-US" sz="9600" dirty="0" smtClean="0">
              <a:latin typeface="Cambria" pitchFamily="18" charset="0"/>
            </a:endParaRPr>
          </a:p>
          <a:p>
            <a:pPr algn="l" rtl="0"/>
            <a:r>
              <a:rPr lang="en-US" sz="9600" dirty="0" smtClean="0">
                <a:latin typeface="Cambria" pitchFamily="18" charset="0"/>
              </a:rPr>
              <a:t> </a:t>
            </a:r>
            <a:r>
              <a:rPr lang="en-US" sz="9600" dirty="0">
                <a:latin typeface="Cambria" pitchFamily="18" charset="0"/>
              </a:rPr>
              <a:t>T</a:t>
            </a:r>
            <a:r>
              <a:rPr lang="en-US" sz="9600" dirty="0" smtClean="0">
                <a:latin typeface="Cambria" pitchFamily="18" charset="0"/>
              </a:rPr>
              <a:t>ype </a:t>
            </a:r>
            <a:r>
              <a:rPr lang="en-US" sz="9600" dirty="0">
                <a:latin typeface="Cambria" pitchFamily="18" charset="0"/>
              </a:rPr>
              <a:t>of home </a:t>
            </a:r>
            <a:r>
              <a:rPr lang="en-US" sz="9600" dirty="0" smtClean="0">
                <a:latin typeface="Cambria" pitchFamily="18" charset="0"/>
              </a:rPr>
              <a:t>environment</a:t>
            </a:r>
            <a:r>
              <a:rPr lang="en-US" sz="9600" dirty="0">
                <a:latin typeface="Cambria" pitchFamily="18" charset="0"/>
              </a:rPr>
              <a:t>.</a:t>
            </a:r>
            <a:endParaRPr lang="en-US" sz="9600" dirty="0" smtClean="0">
              <a:latin typeface="Cambria" pitchFamily="18" charset="0"/>
            </a:endParaRPr>
          </a:p>
          <a:p>
            <a:pPr algn="l" rtl="0"/>
            <a:r>
              <a:rPr lang="en-US" sz="9600" dirty="0" smtClean="0">
                <a:latin typeface="Cambria" pitchFamily="18" charset="0"/>
              </a:rPr>
              <a:t> Type </a:t>
            </a:r>
            <a:r>
              <a:rPr lang="en-US" sz="9600" dirty="0">
                <a:latin typeface="Cambria" pitchFamily="18" charset="0"/>
              </a:rPr>
              <a:t>of support and care given after discharge. </a:t>
            </a: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908720"/>
            <a:ext cx="9144000" cy="5949280"/>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lgn="l" rtl="0">
              <a:buNone/>
            </a:pPr>
            <a:r>
              <a:rPr lang="en-US" sz="9600" dirty="0">
                <a:latin typeface="Cambria" pitchFamily="18" charset="0"/>
              </a:rPr>
              <a:t>Oxygen delivery devices fall into one of </a:t>
            </a:r>
            <a:r>
              <a:rPr lang="en-US" sz="9600" dirty="0" smtClean="0">
                <a:latin typeface="Cambria" pitchFamily="18" charset="0"/>
              </a:rPr>
              <a:t>two categories</a:t>
            </a:r>
            <a:r>
              <a:rPr lang="en-US" sz="9600" dirty="0">
                <a:latin typeface="Cambria" pitchFamily="18" charset="0"/>
              </a:rPr>
              <a:t>, </a:t>
            </a:r>
            <a:r>
              <a:rPr lang="en-US" sz="9600" u="sng" dirty="0">
                <a:latin typeface="Cambria" pitchFamily="18" charset="0"/>
              </a:rPr>
              <a:t>high flow or low flow, </a:t>
            </a:r>
            <a:r>
              <a:rPr lang="en-US" sz="9600" dirty="0">
                <a:latin typeface="Cambria" pitchFamily="18" charset="0"/>
              </a:rPr>
              <a:t>depending on their ability to provide enough flow to match the patient’s spontaneous minute volume. </a:t>
            </a:r>
            <a:endParaRPr lang="en-US" sz="9600" dirty="0" smtClean="0">
              <a:latin typeface="Cambria" pitchFamily="18" charset="0"/>
            </a:endParaRPr>
          </a:p>
          <a:p>
            <a:pPr algn="l" rtl="0"/>
            <a:r>
              <a:rPr lang="en-US" sz="9600" dirty="0" smtClean="0">
                <a:latin typeface="Cambria" pitchFamily="18" charset="0"/>
              </a:rPr>
              <a:t>High-flow </a:t>
            </a:r>
            <a:r>
              <a:rPr lang="en-US" sz="9600" dirty="0">
                <a:latin typeface="Cambria" pitchFamily="18" charset="0"/>
              </a:rPr>
              <a:t>devices include </a:t>
            </a:r>
            <a:r>
              <a:rPr lang="en-US" sz="9600" dirty="0" err="1">
                <a:latin typeface="Cambria" pitchFamily="18" charset="0"/>
              </a:rPr>
              <a:t>venturi</a:t>
            </a:r>
            <a:r>
              <a:rPr lang="en-US" sz="9600" dirty="0">
                <a:latin typeface="Cambria" pitchFamily="18" charset="0"/>
              </a:rPr>
              <a:t>-mask, large-volume nebulizer, and blender masks</a:t>
            </a:r>
            <a:r>
              <a:rPr lang="en-US" sz="9600" dirty="0" smtClean="0">
                <a:latin typeface="Cambria" pitchFamily="18" charset="0"/>
              </a:rPr>
              <a:t>.</a:t>
            </a:r>
          </a:p>
          <a:p>
            <a:pPr algn="l" rtl="0"/>
            <a:r>
              <a:rPr lang="en-US" sz="9600" dirty="0" smtClean="0">
                <a:latin typeface="Cambria" pitchFamily="18" charset="0"/>
              </a:rPr>
              <a:t> </a:t>
            </a:r>
            <a:r>
              <a:rPr lang="en-US" sz="9600" dirty="0">
                <a:latin typeface="Cambria" pitchFamily="18" charset="0"/>
              </a:rPr>
              <a:t>Low-flow devices include nasal cannula and </a:t>
            </a:r>
            <a:r>
              <a:rPr lang="en-US" sz="9600" dirty="0" smtClean="0">
                <a:latin typeface="Cambria" pitchFamily="18" charset="0"/>
              </a:rPr>
              <a:t>simple mask, non </a:t>
            </a:r>
            <a:r>
              <a:rPr lang="en-US" sz="9600" dirty="0" err="1" smtClean="0">
                <a:latin typeface="Cambria" pitchFamily="18" charset="0"/>
              </a:rPr>
              <a:t>rebreather</a:t>
            </a:r>
            <a:r>
              <a:rPr lang="en-US" sz="9600" dirty="0" smtClean="0">
                <a:latin typeface="Cambria" pitchFamily="18" charset="0"/>
              </a:rPr>
              <a:t>, mask </a:t>
            </a:r>
            <a:r>
              <a:rPr lang="en-US" sz="9600" dirty="0">
                <a:latin typeface="Cambria" pitchFamily="18" charset="0"/>
              </a:rPr>
              <a:t>and partial </a:t>
            </a:r>
            <a:r>
              <a:rPr lang="en-US" sz="9600" dirty="0" err="1">
                <a:latin typeface="Cambria" pitchFamily="18" charset="0"/>
              </a:rPr>
              <a:t>rebreather</a:t>
            </a:r>
            <a:r>
              <a:rPr lang="en-US" sz="9600" dirty="0">
                <a:latin typeface="Cambria" pitchFamily="18" charset="0"/>
              </a:rPr>
              <a:t> masks. </a:t>
            </a: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u="sng" dirty="0" smtClean="0">
                <a:latin typeface="Cambria" pitchFamily="18" charset="0"/>
              </a:rPr>
              <a:t>1- Nasal </a:t>
            </a:r>
            <a:r>
              <a:rPr lang="en-US" b="1" u="sng" dirty="0">
                <a:latin typeface="Cambria" pitchFamily="18" charset="0"/>
              </a:rPr>
              <a:t>cannula </a:t>
            </a:r>
            <a:endParaRPr lang="ar-IQ" b="1" u="sng" dirty="0">
              <a:latin typeface="Cambria" pitchFamily="18" charset="0"/>
            </a:endParaRPr>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marL="0" lvl="0" indent="0" algn="just" rtl="0">
              <a:lnSpc>
                <a:spcPct val="150000"/>
              </a:lnSpc>
              <a:buNone/>
              <a:tabLst>
                <a:tab pos="-228600" algn="l"/>
              </a:tabLst>
            </a:pPr>
            <a:r>
              <a:rPr lang="en-US" sz="8000" dirty="0">
                <a:latin typeface="Cambria" pitchFamily="18" charset="0"/>
                <a:ea typeface="Calibri"/>
                <a:cs typeface="Arial"/>
              </a:rPr>
              <a:t>A nasal cannula is a simple, effective, and comfortable device for delivering oxygen to a </a:t>
            </a:r>
            <a:r>
              <a:rPr lang="en-US" sz="8000" dirty="0" smtClean="0">
                <a:latin typeface="Cambria" pitchFamily="18" charset="0"/>
                <a:ea typeface="Calibri"/>
                <a:cs typeface="Arial"/>
              </a:rPr>
              <a:t>patient. </a:t>
            </a:r>
            <a:r>
              <a:rPr lang="en-US" sz="8000" dirty="0">
                <a:latin typeface="Cambria" pitchFamily="18" charset="0"/>
                <a:ea typeface="Calibri"/>
                <a:cs typeface="Arial"/>
              </a:rPr>
              <a:t>Oxygen is delivered via the cannula at a flow rate from 1 to 6 L/ min. Higher flow rates dry airway mucosa and do not increase the inspired oxygen </a:t>
            </a:r>
            <a:r>
              <a:rPr lang="en-US" sz="8000" dirty="0" smtClean="0">
                <a:latin typeface="Cambria" pitchFamily="18" charset="0"/>
                <a:ea typeface="Calibri"/>
                <a:cs typeface="Arial"/>
              </a:rPr>
              <a:t>concentration. </a:t>
            </a:r>
            <a:endParaRPr lang="en-US" sz="8000" dirty="0">
              <a:latin typeface="Cambria" pitchFamily="18" charset="0"/>
              <a:ea typeface="Calibri"/>
              <a:cs typeface="Arial"/>
            </a:endParaRPr>
          </a:p>
        </p:txBody>
      </p:sp>
    </p:spTree>
    <p:extLst>
      <p:ext uri="{BB962C8B-B14F-4D97-AF65-F5344CB8AC3E}">
        <p14:creationId xmlns:p14="http://schemas.microsoft.com/office/powerpoint/2010/main" val="4052076667"/>
      </p:ext>
    </p:extLst>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1041</Words>
  <Application>Microsoft Office PowerPoint</Application>
  <PresentationFormat>عرض على الشاشة (3:4)‏</PresentationFormat>
  <Paragraphs>146</Paragraphs>
  <Slides>28</Slides>
  <Notes>0</Notes>
  <HiddenSlides>0</HiddenSlides>
  <MMClips>0</MMClips>
  <ScaleCrop>false</ScaleCrop>
  <HeadingPairs>
    <vt:vector size="4" baseType="variant">
      <vt:variant>
        <vt:lpstr>نسق</vt:lpstr>
      </vt:variant>
      <vt:variant>
        <vt:i4>2</vt:i4>
      </vt:variant>
      <vt:variant>
        <vt:lpstr>عناوين الشرائح</vt:lpstr>
      </vt:variant>
      <vt:variant>
        <vt:i4>28</vt:i4>
      </vt:variant>
    </vt:vector>
  </HeadingPairs>
  <TitlesOfParts>
    <vt:vector size="30" baseType="lpstr">
      <vt:lpstr>سمة Office</vt:lpstr>
      <vt:lpstr>Office Theme</vt:lpstr>
      <vt:lpstr>عرض تقديمي في PowerPoint</vt:lpstr>
      <vt:lpstr>Introduction </vt:lpstr>
      <vt:lpstr>Who Needs Oxygen Therapy?</vt:lpstr>
      <vt:lpstr>عرض تقديمي في PowerPoint</vt:lpstr>
      <vt:lpstr>Precautions for oxygen administration </vt:lpstr>
      <vt:lpstr>Oxygen Flow Rate </vt:lpstr>
      <vt:lpstr>Oxygen delivery system </vt:lpstr>
      <vt:lpstr>عرض تقديمي في PowerPoint</vt:lpstr>
      <vt:lpstr>1- Nasal cannula </vt:lpstr>
      <vt:lpstr>عرض تقديمي في PowerPoint</vt:lpstr>
      <vt:lpstr>Advantages</vt:lpstr>
      <vt:lpstr>Disadvantages</vt:lpstr>
      <vt:lpstr>2- Oxygen Mask</vt:lpstr>
      <vt:lpstr>The simple face mask</vt:lpstr>
      <vt:lpstr>عرض تقديمي في PowerPoint</vt:lpstr>
      <vt:lpstr>A plastic face mask with a reservoir bag</vt:lpstr>
      <vt:lpstr>عرض تقديمي في PowerPoint</vt:lpstr>
      <vt:lpstr>Venturi mask </vt:lpstr>
      <vt:lpstr>عرض تقديمي في PowerPoint</vt:lpstr>
      <vt:lpstr> The face tent</vt:lpstr>
      <vt:lpstr>عرض تقديمي في PowerPoint</vt:lpstr>
      <vt:lpstr>Partial non rebreather mask</vt:lpstr>
      <vt:lpstr>عرض تقديمي في PowerPoint</vt:lpstr>
      <vt:lpstr>Equipment</vt:lpstr>
      <vt:lpstr>Nursing Diagnosis</vt:lpstr>
      <vt:lpstr>Procedure</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Nursing Second stage </dc:title>
  <dc:creator>AL-NABAA CO</dc:creator>
  <cp:lastModifiedBy>Windows User</cp:lastModifiedBy>
  <cp:revision>95</cp:revision>
  <dcterms:created xsi:type="dcterms:W3CDTF">2015-10-30T22:32:32Z</dcterms:created>
  <dcterms:modified xsi:type="dcterms:W3CDTF">2021-06-09T13:37:02Z</dcterms:modified>
</cp:coreProperties>
</file>